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sldIdLst>
    <p:sldId id="297" r:id="rId2"/>
    <p:sldId id="300" r:id="rId3"/>
    <p:sldId id="334" r:id="rId4"/>
    <p:sldId id="335" r:id="rId5"/>
    <p:sldId id="336" r:id="rId6"/>
    <p:sldId id="352" r:id="rId7"/>
    <p:sldId id="283" r:id="rId8"/>
    <p:sldId id="301" r:id="rId9"/>
    <p:sldId id="288" r:id="rId10"/>
    <p:sldId id="330" r:id="rId11"/>
    <p:sldId id="268" r:id="rId12"/>
    <p:sldId id="289" r:id="rId13"/>
    <p:sldId id="267" r:id="rId14"/>
    <p:sldId id="302" r:id="rId15"/>
    <p:sldId id="269" r:id="rId16"/>
    <p:sldId id="353" r:id="rId17"/>
    <p:sldId id="309" r:id="rId18"/>
    <p:sldId id="308" r:id="rId19"/>
    <p:sldId id="284" r:id="rId20"/>
    <p:sldId id="278" r:id="rId21"/>
    <p:sldId id="281" r:id="rId22"/>
    <p:sldId id="280" r:id="rId23"/>
    <p:sldId id="279" r:id="rId24"/>
    <p:sldId id="277" r:id="rId25"/>
    <p:sldId id="332" r:id="rId26"/>
    <p:sldId id="286" r:id="rId27"/>
    <p:sldId id="287" r:id="rId28"/>
    <p:sldId id="272" r:id="rId29"/>
    <p:sldId id="333" r:id="rId30"/>
    <p:sldId id="285" r:id="rId31"/>
    <p:sldId id="351" r:id="rId32"/>
    <p:sldId id="290" r:id="rId33"/>
    <p:sldId id="291" r:id="rId34"/>
    <p:sldId id="307" r:id="rId35"/>
    <p:sldId id="257" r:id="rId36"/>
    <p:sldId id="258" r:id="rId37"/>
    <p:sldId id="259" r:id="rId38"/>
    <p:sldId id="282" r:id="rId39"/>
    <p:sldId id="260" r:id="rId40"/>
    <p:sldId id="261" r:id="rId41"/>
    <p:sldId id="354" r:id="rId42"/>
    <p:sldId id="355" r:id="rId43"/>
    <p:sldId id="292" r:id="rId44"/>
    <p:sldId id="326" r:id="rId45"/>
    <p:sldId id="328" r:id="rId46"/>
    <p:sldId id="325" r:id="rId47"/>
    <p:sldId id="293" r:id="rId48"/>
    <p:sldId id="294" r:id="rId49"/>
    <p:sldId id="339" r:id="rId50"/>
    <p:sldId id="340" r:id="rId51"/>
    <p:sldId id="341" r:id="rId52"/>
    <p:sldId id="317" r:id="rId53"/>
    <p:sldId id="321" r:id="rId54"/>
    <p:sldId id="356" r:id="rId55"/>
    <p:sldId id="357" r:id="rId56"/>
    <p:sldId id="322" r:id="rId57"/>
    <p:sldId id="299" r:id="rId58"/>
    <p:sldId id="349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AFF"/>
    <a:srgbClr val="00FF00"/>
    <a:srgbClr val="F3FAFD"/>
    <a:srgbClr val="1C0C64"/>
    <a:srgbClr val="0000FF"/>
    <a:srgbClr val="E8F4FF"/>
    <a:srgbClr val="EEFEFF"/>
    <a:srgbClr val="FFF9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4613" autoAdjust="0"/>
  </p:normalViewPr>
  <p:slideViewPr>
    <p:cSldViewPr snapToGrid="0">
      <p:cViewPr varScale="1">
        <p:scale>
          <a:sx n="89" d="100"/>
          <a:sy n="89" d="100"/>
        </p:scale>
        <p:origin x="-42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BE541-C71F-4FD3-A233-798CF335B1D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DC2FD-7A4C-447C-BE73-71ECA7F460CB}" type="slidenum">
              <a:rPr lang="en-US"/>
              <a:pPr/>
              <a:t>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89D45-186A-4298-BF31-9D009A1A7DBA}" type="slidenum">
              <a:rPr lang="en-US"/>
              <a:pPr/>
              <a:t>10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BE92FE-A975-41FD-A5E6-97B33191AB77}" type="slidenum">
              <a:rPr lang="en-US"/>
              <a:pPr/>
              <a:t>11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7FB1A-060A-4B06-AC1F-04E981B198BA}" type="slidenum">
              <a:rPr lang="en-US"/>
              <a:pPr/>
              <a:t>12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01EACC-DDF0-4D06-98A8-DC6F5635F6FA}" type="slidenum">
              <a:rPr lang="en-US"/>
              <a:pPr/>
              <a:t>13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F36876-0DFD-4077-94CE-57F6ACEB09E0}" type="slidenum">
              <a:rPr lang="en-US"/>
              <a:pPr/>
              <a:t>14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64CD1-DB82-4DE2-9E1B-473AB4D82F18}" type="slidenum">
              <a:rPr lang="en-US"/>
              <a:pPr/>
              <a:t>15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17275-BABD-41B3-813B-DFA2B36308FE}" type="slidenum">
              <a:rPr lang="en-US"/>
              <a:pPr/>
              <a:t>17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FD27E-93DC-474B-B851-D70F3F532273}" type="slidenum">
              <a:rPr lang="en-US"/>
              <a:pPr/>
              <a:t>18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232D4-2B23-438A-8323-D46FD31382DB}" type="slidenum">
              <a:rPr lang="en-US"/>
              <a:pPr/>
              <a:t>19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CDB400-6C31-44AD-83E3-242A991702FC}" type="slidenum">
              <a:rPr lang="en-US"/>
              <a:pPr/>
              <a:t>2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BB4BC-7B23-482F-862C-F39A8B1B9F27}" type="slidenum">
              <a:rPr lang="en-US"/>
              <a:pPr/>
              <a:t>20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91315-EBDA-41FD-8442-CBB947833357}" type="slidenum">
              <a:rPr lang="en-US"/>
              <a:pPr/>
              <a:t>21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F1014-1830-4A36-AE72-A43B788553D0}" type="slidenum">
              <a:rPr lang="en-US"/>
              <a:pPr/>
              <a:t>22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CF1E2-D7E6-4DA8-BE32-9955C504FA16}" type="slidenum">
              <a:rPr lang="en-US"/>
              <a:pPr/>
              <a:t>23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EA2D8-D9F2-40E7-931A-DDCFA7FC59B2}" type="slidenum">
              <a:rPr lang="en-US"/>
              <a:pPr/>
              <a:t>24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6CAF9-4766-4A59-B6CF-EF6C05D9CA47}" type="slidenum">
              <a:rPr lang="en-US"/>
              <a:pPr/>
              <a:t>25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26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A5BBE-5589-44FE-AEF9-F9E9C77E2F74}" type="slidenum">
              <a:rPr lang="en-US"/>
              <a:pPr/>
              <a:t>27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BEF4F-F20C-4A98-87FD-376BF5BEEFF6}" type="slidenum">
              <a:rPr lang="en-US"/>
              <a:pPr/>
              <a:t>28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10D017-563F-46E9-A992-22A78BBBBF1D}" type="slidenum">
              <a:rPr lang="en-US"/>
              <a:pPr/>
              <a:t>29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60137-1F74-401A-BFF3-78167BCA655D}" type="slidenum">
              <a:rPr lang="en-US"/>
              <a:pPr/>
              <a:t>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30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31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B4E47-30BB-4E02-B87D-54B81FACA5BE}" type="slidenum">
              <a:rPr lang="en-US"/>
              <a:pPr/>
              <a:t>32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1BA044-85BF-4C3A-B6CF-9E6FC5D21BCA}" type="slidenum">
              <a:rPr lang="en-US"/>
              <a:pPr/>
              <a:t>33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FDFC2-43E7-4047-85D9-AFFBE0CE035D}" type="slidenum">
              <a:rPr lang="en-US"/>
              <a:pPr/>
              <a:t>34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1C824E-BBC3-4542-AA65-30E751CC1ACF}" type="slidenum">
              <a:rPr lang="en-US"/>
              <a:pPr/>
              <a:t>35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44F617-E0AD-40C7-9350-4B37F22DE950}" type="slidenum">
              <a:rPr lang="en-US"/>
              <a:pPr/>
              <a:t>36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A266-D9F9-4AFA-A255-3D8732DC1129}" type="slidenum">
              <a:rPr lang="en-US"/>
              <a:pPr/>
              <a:t>37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89AB62-4337-44C4-8377-14BD726AF21A}" type="slidenum">
              <a:rPr lang="en-US"/>
              <a:pPr/>
              <a:t>38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550843-5665-4492-8520-049E0F22156C}" type="slidenum">
              <a:rPr lang="en-US"/>
              <a:pPr/>
              <a:t>39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A4CCF-40F0-40F2-8428-6D9F20F064E0}" type="slidenum">
              <a:rPr lang="en-US"/>
              <a:pPr/>
              <a:t>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14534-EF08-4A97-8CCB-B27F0B624377}" type="slidenum">
              <a:rPr lang="en-US"/>
              <a:pPr/>
              <a:t>40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2FAD5E-3D12-4611-BFE2-797A961D564E}" type="slidenum">
              <a:rPr lang="en-US"/>
              <a:pPr/>
              <a:t>43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5204-DF67-47F9-A7A5-BC6AC48A652D}" type="slidenum">
              <a:rPr lang="en-US"/>
              <a:pPr/>
              <a:t>44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0AF3A-475A-462F-933B-84C6D19A2269}" type="slidenum">
              <a:rPr lang="en-US"/>
              <a:pPr/>
              <a:t>45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46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BC99B-681B-4252-A78E-E126D6521506}" type="slidenum">
              <a:rPr lang="en-US"/>
              <a:pPr/>
              <a:t>47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5E1A3-83B6-4859-9207-E69E7C7AF9BD}" type="slidenum">
              <a:rPr lang="en-US"/>
              <a:pPr/>
              <a:t>48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10A35-05BB-4D9D-A6B9-95DAA1ADEE44}" type="slidenum">
              <a:rPr lang="en-US"/>
              <a:pPr/>
              <a:t>49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C80C9-2043-4975-85EB-B703E2F96414}" type="slidenum">
              <a:rPr lang="en-US"/>
              <a:pPr/>
              <a:t>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C65E5-579A-4D0A-9A83-9D9EF655C733}" type="slidenum">
              <a:rPr lang="en-US"/>
              <a:pPr/>
              <a:t>50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10D69-4A77-493D-AA4C-EA91CA94250D}" type="slidenum">
              <a:rPr lang="en-US"/>
              <a:pPr/>
              <a:t>51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677EA-A718-417E-928A-3BEA866A9996}" type="slidenum">
              <a:rPr lang="en-US"/>
              <a:pPr/>
              <a:t>52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53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860CB-FD0B-49FA-AF48-16A8DC0EF641}" type="slidenum">
              <a:rPr lang="en-US"/>
              <a:pPr/>
              <a:t>56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3CCBA-417B-454C-A1AA-E6C75D80F84C}" type="slidenum">
              <a:rPr lang="en-US"/>
              <a:pPr/>
              <a:t>57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F91F5-82AF-4B6E-88A7-3C2CCA2E106B}" type="slidenum">
              <a:rPr lang="en-US"/>
              <a:pPr/>
              <a:t>58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A07A-ABDC-471E-94C4-4AA70932734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BA27E-B76B-407C-B030-370A96A5D4C2}" type="slidenum">
              <a:rPr lang="en-US"/>
              <a:pPr/>
              <a:t>7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EB745D-D7AB-4513-BD10-180EBAEB375B}" type="slidenum">
              <a:rPr lang="en-US"/>
              <a:pPr/>
              <a:t>8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2DDA-73EE-4D95-99D4-AD365A5628FA}" type="slidenum">
              <a:rPr lang="en-US"/>
              <a:pPr/>
              <a:t>9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F841A-AFE4-4E8A-A684-90AE9E464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BF2D0-13F9-475C-8442-83BE242DD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6E196-F464-4CD2-9DA1-28106290F2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EBA6-D5DE-4EE1-9928-F97B051C92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E98AE-3DAE-4B2E-AEEB-09E1695E67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14969-5C3F-4652-8458-41DDAF25DC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49A4D-DF9D-4F54-9663-51F49345FB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4248-9446-4953-8D08-EF4B28606A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3CEB2E-1E3E-4C80-887F-2471346AF0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A86B0-40FB-4DB0-B286-31A0AD6841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841F2-611C-4C6A-888B-806AD9B336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F9CBB9-62B1-419B-8344-B5D107963F0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385888" y="1425575"/>
            <a:ext cx="6638925" cy="4910138"/>
            <a:chOff x="1221" y="408"/>
            <a:chExt cx="3267" cy="2416"/>
          </a:xfrm>
        </p:grpSpPr>
        <p:pic>
          <p:nvPicPr>
            <p:cNvPr id="4506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1" y="472"/>
              <a:ext cx="3267" cy="2352"/>
            </a:xfrm>
            <a:prstGeom prst="rect">
              <a:avLst/>
            </a:prstGeom>
            <a:noFill/>
          </p:spPr>
        </p:pic>
        <p:sp>
          <p:nvSpPr>
            <p:cNvPr id="45069" name="Text Box 13"/>
            <p:cNvSpPr txBox="1">
              <a:spLocks noChangeArrowheads="1"/>
            </p:cNvSpPr>
            <p:nvPr/>
          </p:nvSpPr>
          <p:spPr bwMode="auto">
            <a:xfrm>
              <a:off x="3349" y="2576"/>
              <a:ext cx="884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chemeClr val="folHlink"/>
                  </a:solidFill>
                  <a:latin typeface="Helvetica" pitchFamily="34" charset="0"/>
                </a:rPr>
                <a:t>(Image: T. Wittman, Scripps)</a:t>
              </a:r>
              <a:endParaRPr lang="en-US" sz="1000">
                <a:solidFill>
                  <a:schemeClr val="folHlink"/>
                </a:solidFill>
              </a:endParaRPr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4488" y="408"/>
              <a:ext cx="0" cy="24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2587625" y="282575"/>
            <a:ext cx="3968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Introduction to </a:t>
            </a:r>
          </a:p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Light Microscopy</a:t>
            </a: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001000" y="1414463"/>
            <a:ext cx="185738" cy="50625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Refractive Index Examples</a:t>
            </a:r>
          </a:p>
        </p:txBody>
      </p:sp>
      <p:sp>
        <p:nvSpPr>
          <p:cNvPr id="84995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984875"/>
            <a:ext cx="6002338" cy="492125"/>
          </a:xfrm>
          <a:prstGeom prst="roundRect">
            <a:avLst>
              <a:gd name="adj" fmla="val 16667"/>
            </a:avLst>
          </a:prstGeom>
          <a:ln>
            <a:solidFill>
              <a:srgbClr val="1C0C64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  <a:tabLst>
                <a:tab pos="2633663" algn="l"/>
              </a:tabLst>
            </a:pPr>
            <a:r>
              <a:rPr lang="en-US">
                <a:solidFill>
                  <a:srgbClr val="0000FF"/>
                </a:solidFill>
              </a:rPr>
              <a:t>Depends on wavelength and temperature</a:t>
            </a:r>
            <a:endParaRPr lang="en-US" sz="1600">
              <a:solidFill>
                <a:srgbClr val="1C0C64"/>
              </a:solidFill>
            </a:endParaRPr>
          </a:p>
          <a:p>
            <a:pPr>
              <a:lnSpc>
                <a:spcPct val="90000"/>
              </a:lnSpc>
              <a:tabLst>
                <a:tab pos="2633663" algn="l"/>
              </a:tabLst>
            </a:pPr>
            <a:endParaRPr lang="en-US">
              <a:solidFill>
                <a:srgbClr val="1C0C64"/>
              </a:solidFill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844675" y="1135063"/>
            <a:ext cx="5672138" cy="4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Vacuum	1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Air	1.0003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Water	1.333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Cytoplasm	1.35–1.38 ?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Glycerol	1.475 (anhydrous)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Immersion oil	1.515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Fused silica	1.46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Optical glasses	1.5–1.9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Diamond	2.417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>
              <a:solidFill>
                <a:srgbClr val="1C0C64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1" name="Group 125"/>
          <p:cNvGrpSpPr>
            <a:grpSpLocks/>
          </p:cNvGrpSpPr>
          <p:nvPr/>
        </p:nvGrpSpPr>
        <p:grpSpPr bwMode="auto">
          <a:xfrm>
            <a:off x="3429000" y="669925"/>
            <a:ext cx="5562600" cy="5273675"/>
            <a:chOff x="2160" y="422"/>
            <a:chExt cx="3504" cy="3322"/>
          </a:xfrm>
        </p:grpSpPr>
        <p:grpSp>
          <p:nvGrpSpPr>
            <p:cNvPr id="14453" name="Group 117"/>
            <p:cNvGrpSpPr>
              <a:grpSpLocks/>
            </p:cNvGrpSpPr>
            <p:nvPr/>
          </p:nvGrpSpPr>
          <p:grpSpPr bwMode="auto">
            <a:xfrm>
              <a:off x="2160" y="576"/>
              <a:ext cx="3168" cy="3168"/>
              <a:chOff x="2160" y="576"/>
              <a:chExt cx="3168" cy="3168"/>
            </a:xfrm>
          </p:grpSpPr>
          <p:sp>
            <p:nvSpPr>
              <p:cNvPr id="14409" name="Line 73"/>
              <p:cNvSpPr>
                <a:spLocks noChangeShapeType="1"/>
              </p:cNvSpPr>
              <p:nvPr/>
            </p:nvSpPr>
            <p:spPr bwMode="auto">
              <a:xfrm flipH="1" flipV="1">
                <a:off x="3600" y="57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0" name="Line 74"/>
              <p:cNvSpPr>
                <a:spLocks noChangeShapeType="1"/>
              </p:cNvSpPr>
              <p:nvPr/>
            </p:nvSpPr>
            <p:spPr bwMode="auto">
              <a:xfrm flipH="1" flipV="1">
                <a:off x="3504" y="67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1" name="Line 75"/>
              <p:cNvSpPr>
                <a:spLocks noChangeShapeType="1"/>
              </p:cNvSpPr>
              <p:nvPr/>
            </p:nvSpPr>
            <p:spPr bwMode="auto">
              <a:xfrm flipH="1" flipV="1">
                <a:off x="3408" y="76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2" name="Line 76"/>
              <p:cNvSpPr>
                <a:spLocks noChangeShapeType="1"/>
              </p:cNvSpPr>
              <p:nvPr/>
            </p:nvSpPr>
            <p:spPr bwMode="auto">
              <a:xfrm flipH="1" flipV="1">
                <a:off x="3312" y="86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3" name="Line 77"/>
              <p:cNvSpPr>
                <a:spLocks noChangeShapeType="1"/>
              </p:cNvSpPr>
              <p:nvPr/>
            </p:nvSpPr>
            <p:spPr bwMode="auto">
              <a:xfrm flipH="1" flipV="1">
                <a:off x="3216" y="96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4" name="Line 78"/>
              <p:cNvSpPr>
                <a:spLocks noChangeShapeType="1"/>
              </p:cNvSpPr>
              <p:nvPr/>
            </p:nvSpPr>
            <p:spPr bwMode="auto">
              <a:xfrm flipH="1" flipV="1">
                <a:off x="3120" y="105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5" name="Line 79"/>
              <p:cNvSpPr>
                <a:spLocks noChangeShapeType="1"/>
              </p:cNvSpPr>
              <p:nvPr/>
            </p:nvSpPr>
            <p:spPr bwMode="auto">
              <a:xfrm flipH="1" flipV="1">
                <a:off x="3024" y="115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6" name="Line 80"/>
              <p:cNvSpPr>
                <a:spLocks noChangeShapeType="1"/>
              </p:cNvSpPr>
              <p:nvPr/>
            </p:nvSpPr>
            <p:spPr bwMode="auto">
              <a:xfrm flipH="1" flipV="1">
                <a:off x="2928" y="124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7" name="Line 81"/>
              <p:cNvSpPr>
                <a:spLocks noChangeShapeType="1"/>
              </p:cNvSpPr>
              <p:nvPr/>
            </p:nvSpPr>
            <p:spPr bwMode="auto">
              <a:xfrm flipH="1" flipV="1">
                <a:off x="2832" y="134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8" name="Line 82"/>
              <p:cNvSpPr>
                <a:spLocks noChangeShapeType="1"/>
              </p:cNvSpPr>
              <p:nvPr/>
            </p:nvSpPr>
            <p:spPr bwMode="auto">
              <a:xfrm flipH="1" flipV="1">
                <a:off x="2736" y="144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9" name="Line 83"/>
              <p:cNvSpPr>
                <a:spLocks noChangeShapeType="1"/>
              </p:cNvSpPr>
              <p:nvPr/>
            </p:nvSpPr>
            <p:spPr bwMode="auto">
              <a:xfrm flipH="1" flipV="1">
                <a:off x="2640" y="153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0" name="Line 84"/>
              <p:cNvSpPr>
                <a:spLocks noChangeShapeType="1"/>
              </p:cNvSpPr>
              <p:nvPr/>
            </p:nvSpPr>
            <p:spPr bwMode="auto">
              <a:xfrm flipH="1" flipV="1">
                <a:off x="2544" y="1632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1" name="Line 85"/>
              <p:cNvSpPr>
                <a:spLocks noChangeShapeType="1"/>
              </p:cNvSpPr>
              <p:nvPr/>
            </p:nvSpPr>
            <p:spPr bwMode="auto">
              <a:xfrm flipH="1" flipV="1">
                <a:off x="2448" y="1728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2" name="Line 86"/>
              <p:cNvSpPr>
                <a:spLocks noChangeShapeType="1"/>
              </p:cNvSpPr>
              <p:nvPr/>
            </p:nvSpPr>
            <p:spPr bwMode="auto">
              <a:xfrm flipH="1" flipV="1">
                <a:off x="2352" y="1824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3" name="Line 87"/>
              <p:cNvSpPr>
                <a:spLocks noChangeShapeType="1"/>
              </p:cNvSpPr>
              <p:nvPr/>
            </p:nvSpPr>
            <p:spPr bwMode="auto">
              <a:xfrm flipH="1" flipV="1">
                <a:off x="2256" y="1920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4" name="Line 88"/>
              <p:cNvSpPr>
                <a:spLocks noChangeShapeType="1"/>
              </p:cNvSpPr>
              <p:nvPr/>
            </p:nvSpPr>
            <p:spPr bwMode="auto">
              <a:xfrm flipH="1" flipV="1">
                <a:off x="2160" y="2016"/>
                <a:ext cx="1728" cy="1728"/>
              </a:xfrm>
              <a:prstGeom prst="line">
                <a:avLst/>
              </a:prstGeom>
              <a:noFill/>
              <a:ln w="9525">
                <a:solidFill>
                  <a:srgbClr val="FFD2CD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25" name="Line 89"/>
            <p:cNvSpPr>
              <a:spLocks noChangeShapeType="1"/>
            </p:cNvSpPr>
            <p:nvPr/>
          </p:nvSpPr>
          <p:spPr bwMode="auto">
            <a:xfrm flipV="1">
              <a:off x="3212" y="466"/>
              <a:ext cx="1636" cy="1636"/>
            </a:xfrm>
            <a:prstGeom prst="line">
              <a:avLst/>
            </a:prstGeom>
            <a:noFill/>
            <a:ln w="28575">
              <a:solidFill>
                <a:srgbClr val="C4C4C4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6" name="Rectangle 90"/>
            <p:cNvSpPr>
              <a:spLocks noChangeArrowheads="1"/>
            </p:cNvSpPr>
            <p:nvPr/>
          </p:nvSpPr>
          <p:spPr bwMode="auto">
            <a:xfrm>
              <a:off x="4800" y="576"/>
              <a:ext cx="86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Reflected wave</a:t>
              </a:r>
            </a:p>
          </p:txBody>
        </p:sp>
        <p:sp>
          <p:nvSpPr>
            <p:cNvPr id="14449" name="Line 113"/>
            <p:cNvSpPr>
              <a:spLocks noChangeShapeType="1"/>
            </p:cNvSpPr>
            <p:nvPr/>
          </p:nvSpPr>
          <p:spPr bwMode="auto">
            <a:xfrm flipH="1" flipV="1">
              <a:off x="4494" y="46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0" name="Arc 114"/>
            <p:cNvSpPr>
              <a:spLocks/>
            </p:cNvSpPr>
            <p:nvPr/>
          </p:nvSpPr>
          <p:spPr bwMode="auto">
            <a:xfrm flipH="1" flipV="1">
              <a:off x="4498" y="641"/>
              <a:ext cx="121" cy="168"/>
            </a:xfrm>
            <a:custGeom>
              <a:avLst/>
              <a:gdLst>
                <a:gd name="G0" fmla="+- 15556 0 0"/>
                <a:gd name="G1" fmla="+- 0 0 0"/>
                <a:gd name="G2" fmla="+- 21600 0 0"/>
                <a:gd name="T0" fmla="*/ 15323 w 15556"/>
                <a:gd name="T1" fmla="*/ 21598 h 21598"/>
                <a:gd name="T2" fmla="*/ 0 w 15556"/>
                <a:gd name="T3" fmla="*/ 14984 h 21598"/>
                <a:gd name="T4" fmla="*/ 15556 w 15556"/>
                <a:gd name="T5" fmla="*/ 0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56" h="21598" fill="none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</a:path>
                <a:path w="15556" h="21598" stroke="0" extrusionOk="0">
                  <a:moveTo>
                    <a:pt x="15322" y="21598"/>
                  </a:moveTo>
                  <a:cubicBezTo>
                    <a:pt x="9535" y="21536"/>
                    <a:pt x="4014" y="19153"/>
                    <a:pt x="-1" y="14984"/>
                  </a:cubicBezTo>
                  <a:lnTo>
                    <a:pt x="15556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1" name="Rectangle 115"/>
            <p:cNvSpPr>
              <a:spLocks noChangeArrowheads="1"/>
            </p:cNvSpPr>
            <p:nvPr/>
          </p:nvSpPr>
          <p:spPr bwMode="auto">
            <a:xfrm flipH="1">
              <a:off x="4444" y="422"/>
              <a:ext cx="2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>
                  <a:latin typeface="Chalkboard" charset="0"/>
                  <a:sym typeface="Symbol" pitchFamily="18" charset="2"/>
                </a:rPr>
                <a:t></a:t>
              </a:r>
              <a:r>
                <a:rPr lang="en-US" sz="2000" baseline="-25000">
                  <a:latin typeface="Chalkboard" charset="0"/>
                  <a:sym typeface="Symbol" pitchFamily="18" charset="2"/>
                </a:rPr>
                <a:t>r</a:t>
              </a:r>
              <a:endParaRPr lang="en-US" sz="2000">
                <a:latin typeface="Chalkboard" charset="0"/>
                <a:sym typeface="Symbol" pitchFamily="18" charset="2"/>
              </a:endParaRPr>
            </a:p>
          </p:txBody>
        </p:sp>
      </p:grpSp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14339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0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6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Refraction  by an Interface</a:t>
            </a:r>
          </a:p>
        </p:txBody>
      </p:sp>
      <p:grpSp>
        <p:nvGrpSpPr>
          <p:cNvPr id="14360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2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4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6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7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8" name="Rectangle 42"/>
          <p:cNvSpPr>
            <a:spLocks noChangeArrowheads="1"/>
          </p:cNvSpPr>
          <p:nvPr/>
        </p:nvSpPr>
        <p:spPr bwMode="auto">
          <a:xfrm rot="-1044735">
            <a:off x="-204788" y="3832225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Rectangle 43"/>
          <p:cNvSpPr>
            <a:spLocks noGrp="1" noChangeArrowheads="1"/>
          </p:cNvSpPr>
          <p:nvPr>
            <p:ph type="body" idx="1"/>
          </p:nvPr>
        </p:nvSpPr>
        <p:spPr>
          <a:xfrm>
            <a:off x="207963" y="2000250"/>
            <a:ext cx="2743200" cy="88582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Refractive index </a:t>
            </a:r>
            <a:r>
              <a:rPr lang="en-US" sz="1800" i="1"/>
              <a:t>n</a:t>
            </a:r>
            <a:r>
              <a:rPr lang="en-US" sz="1800" i="1" baseline="-25000"/>
              <a:t>1</a:t>
            </a:r>
            <a:r>
              <a:rPr lang="en-US" sz="1800"/>
              <a:t> = 1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en-US" sz="1800"/>
              <a:t>Speed = </a:t>
            </a:r>
            <a:r>
              <a:rPr lang="en-US" sz="1800" i="1"/>
              <a:t>c</a:t>
            </a:r>
            <a:endParaRPr lang="en-US" sz="1800">
              <a:sym typeface="Symbol" pitchFamily="18" charset="2"/>
            </a:endParaRPr>
          </a:p>
        </p:txBody>
      </p:sp>
      <p:sp>
        <p:nvSpPr>
          <p:cNvPr id="14380" name="Rectangle 44"/>
          <p:cNvSpPr>
            <a:spLocks noChangeArrowheads="1"/>
          </p:cNvSpPr>
          <p:nvPr/>
        </p:nvSpPr>
        <p:spPr bwMode="auto">
          <a:xfrm>
            <a:off x="233363" y="3733800"/>
            <a:ext cx="2286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Refractive index </a:t>
            </a:r>
            <a:r>
              <a:rPr lang="en-US" sz="1800" i="1">
                <a:latin typeface="Chalkboard" charset="0"/>
              </a:rPr>
              <a:t>n</a:t>
            </a:r>
            <a:r>
              <a:rPr lang="en-US" sz="1800" i="1" baseline="-25000">
                <a:latin typeface="Chalkboard" charset="0"/>
              </a:rPr>
              <a:t>2</a:t>
            </a:r>
            <a:endParaRPr lang="en-US" sz="1800">
              <a:latin typeface="Chalkboard" charset="0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>
                <a:latin typeface="Chalkboard" charset="0"/>
              </a:rPr>
              <a:t>Speed = </a:t>
            </a:r>
            <a:r>
              <a:rPr lang="en-US" sz="1800" i="1">
                <a:latin typeface="Chalkboard" charset="0"/>
              </a:rPr>
              <a:t>c</a:t>
            </a:r>
            <a:r>
              <a:rPr lang="en-US" sz="1800">
                <a:latin typeface="Chalkboard" charset="0"/>
              </a:rPr>
              <a:t>/</a:t>
            </a:r>
            <a:r>
              <a:rPr lang="en-US" sz="1800" i="1">
                <a:latin typeface="Chalkboard" charset="0"/>
              </a:rPr>
              <a:t>n</a:t>
            </a:r>
            <a:endParaRPr lang="en-US" sz="1800">
              <a:latin typeface="Chalkboard" charset="0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3219450" y="1023938"/>
            <a:ext cx="18288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wave</a:t>
            </a:r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 flipV="1">
            <a:off x="3787775" y="15081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Arc 48"/>
          <p:cNvSpPr>
            <a:spLocks/>
          </p:cNvSpPr>
          <p:nvPr/>
        </p:nvSpPr>
        <p:spPr bwMode="auto">
          <a:xfrm flipV="1">
            <a:off x="3589338" y="1782763"/>
            <a:ext cx="192087" cy="266700"/>
          </a:xfrm>
          <a:custGeom>
            <a:avLst/>
            <a:gdLst>
              <a:gd name="G0" fmla="+- 15556 0 0"/>
              <a:gd name="G1" fmla="+- 0 0 0"/>
              <a:gd name="G2" fmla="+- 21600 0 0"/>
              <a:gd name="T0" fmla="*/ 15323 w 15556"/>
              <a:gd name="T1" fmla="*/ 21598 h 21598"/>
              <a:gd name="T2" fmla="*/ 0 w 15556"/>
              <a:gd name="T3" fmla="*/ 14984 h 21598"/>
              <a:gd name="T4" fmla="*/ 15556 w 15556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6" h="21598" fill="none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</a:path>
              <a:path w="15556" h="21598" stroke="0" extrusionOk="0">
                <a:moveTo>
                  <a:pt x="15322" y="21598"/>
                </a:moveTo>
                <a:cubicBezTo>
                  <a:pt x="9535" y="21536"/>
                  <a:pt x="4014" y="19153"/>
                  <a:pt x="-1" y="14984"/>
                </a:cubicBezTo>
                <a:lnTo>
                  <a:pt x="1555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3406775" y="1366838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1</a:t>
            </a:r>
            <a:endParaRPr lang="en-US" sz="2000">
              <a:latin typeface="Chalkboard" charset="0"/>
              <a:sym typeface="Symbol" pitchFamily="18" charset="2"/>
            </a:endParaRPr>
          </a:p>
        </p:txBody>
      </p:sp>
      <p:sp>
        <p:nvSpPr>
          <p:cNvPr id="14386" name="Line 50"/>
          <p:cNvSpPr>
            <a:spLocks noChangeShapeType="1"/>
          </p:cNvSpPr>
          <p:nvPr/>
        </p:nvSpPr>
        <p:spPr bwMode="auto">
          <a:xfrm rot="1582718">
            <a:off x="4638675" y="3622675"/>
            <a:ext cx="1601788" cy="1601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5867400" y="4267200"/>
            <a:ext cx="2387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Refracted wave</a:t>
            </a:r>
          </a:p>
        </p:txBody>
      </p:sp>
      <p:sp>
        <p:nvSpPr>
          <p:cNvPr id="14388" name="Line 52"/>
          <p:cNvSpPr>
            <a:spLocks noChangeShapeType="1"/>
          </p:cNvSpPr>
          <p:nvPr/>
        </p:nvSpPr>
        <p:spPr bwMode="auto">
          <a:xfrm flipV="1">
            <a:off x="5730875" y="4267200"/>
            <a:ext cx="0" cy="1001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89" name="Arc 53"/>
          <p:cNvSpPr>
            <a:spLocks/>
          </p:cNvSpPr>
          <p:nvPr/>
        </p:nvSpPr>
        <p:spPr bwMode="auto">
          <a:xfrm flipV="1">
            <a:off x="5614988" y="4913313"/>
            <a:ext cx="109537" cy="266700"/>
          </a:xfrm>
          <a:custGeom>
            <a:avLst/>
            <a:gdLst>
              <a:gd name="G0" fmla="+- 8832 0 0"/>
              <a:gd name="G1" fmla="+- 0 0 0"/>
              <a:gd name="G2" fmla="+- 21600 0 0"/>
              <a:gd name="T0" fmla="*/ 8599 w 8832"/>
              <a:gd name="T1" fmla="*/ 21598 h 21598"/>
              <a:gd name="T2" fmla="*/ 0 w 8832"/>
              <a:gd name="T3" fmla="*/ 19711 h 21598"/>
              <a:gd name="T4" fmla="*/ 8832 w 8832"/>
              <a:gd name="T5" fmla="*/ 0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32" h="21598" fill="none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</a:path>
              <a:path w="8832" h="21598" stroke="0" extrusionOk="0">
                <a:moveTo>
                  <a:pt x="8598" y="21598"/>
                </a:moveTo>
                <a:cubicBezTo>
                  <a:pt x="5633" y="21566"/>
                  <a:pt x="2706" y="20924"/>
                  <a:pt x="-1" y="19711"/>
                </a:cubicBezTo>
                <a:lnTo>
                  <a:pt x="883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386388" y="4213225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  <a:sym typeface="Symbol" pitchFamily="18" charset="2"/>
              </a:rPr>
              <a:t></a:t>
            </a:r>
            <a:r>
              <a:rPr lang="en-US" sz="2000" baseline="-25000">
                <a:latin typeface="Chalkboard" charset="0"/>
                <a:sym typeface="Symbol" pitchFamily="18" charset="2"/>
              </a:rPr>
              <a:t>2</a:t>
            </a:r>
          </a:p>
        </p:txBody>
      </p:sp>
      <p:grpSp>
        <p:nvGrpSpPr>
          <p:cNvPr id="14458" name="Group 122"/>
          <p:cNvGrpSpPr>
            <a:grpSpLocks/>
          </p:cNvGrpSpPr>
          <p:nvPr/>
        </p:nvGrpSpPr>
        <p:grpSpPr bwMode="auto">
          <a:xfrm>
            <a:off x="457200" y="5386388"/>
            <a:ext cx="3640138" cy="1066800"/>
            <a:chOff x="288" y="3393"/>
            <a:chExt cx="2293" cy="672"/>
          </a:xfrm>
        </p:grpSpPr>
        <p:sp>
          <p:nvSpPr>
            <p:cNvPr id="14391" name="AutoShape 55"/>
            <p:cNvSpPr>
              <a:spLocks noChangeArrowheads="1"/>
            </p:cNvSpPr>
            <p:nvPr/>
          </p:nvSpPr>
          <p:spPr bwMode="auto">
            <a:xfrm>
              <a:off x="288" y="3668"/>
              <a:ext cx="2293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</a:rPr>
                <a:t>n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Sin(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2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)</a:t>
              </a:r>
            </a:p>
          </p:txBody>
        </p:sp>
        <p:sp>
          <p:nvSpPr>
            <p:cNvPr id="14392" name="Rectangle 56"/>
            <p:cNvSpPr>
              <a:spLocks noChangeArrowheads="1"/>
            </p:cNvSpPr>
            <p:nvPr/>
          </p:nvSpPr>
          <p:spPr bwMode="auto">
            <a:xfrm>
              <a:off x="744" y="3393"/>
              <a:ext cx="1380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 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Snell’s law:</a:t>
              </a:r>
            </a:p>
          </p:txBody>
        </p:sp>
      </p:grpSp>
      <p:grpSp>
        <p:nvGrpSpPr>
          <p:cNvPr id="14393" name="Group 57"/>
          <p:cNvGrpSpPr>
            <a:grpSpLocks/>
          </p:cNvGrpSpPr>
          <p:nvPr/>
        </p:nvGrpSpPr>
        <p:grpSpPr bwMode="auto">
          <a:xfrm>
            <a:off x="7739063" y="2155825"/>
            <a:ext cx="533400" cy="528638"/>
            <a:chOff x="4289" y="788"/>
            <a:chExt cx="336" cy="333"/>
          </a:xfrm>
        </p:grpSpPr>
        <p:sp>
          <p:nvSpPr>
            <p:cNvPr id="14394" name="Rectangle 58"/>
            <p:cNvSpPr>
              <a:spLocks noChangeArrowheads="1"/>
            </p:cNvSpPr>
            <p:nvPr/>
          </p:nvSpPr>
          <p:spPr bwMode="auto">
            <a:xfrm>
              <a:off x="4430" y="788"/>
              <a:ext cx="19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latin typeface="Chalkboard" charset="0"/>
                  <a:sym typeface="Symbol" pitchFamily="18" charset="2"/>
                </a:rPr>
                <a:t></a:t>
              </a:r>
              <a:endParaRPr lang="en-US" sz="1800"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14395" name="Line 59"/>
            <p:cNvSpPr>
              <a:spLocks noChangeShapeType="1"/>
            </p:cNvSpPr>
            <p:nvPr/>
          </p:nvSpPr>
          <p:spPr bwMode="auto">
            <a:xfrm>
              <a:off x="4289" y="8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6" name="Line 60"/>
            <p:cNvSpPr>
              <a:spLocks noChangeShapeType="1"/>
            </p:cNvSpPr>
            <p:nvPr/>
          </p:nvSpPr>
          <p:spPr bwMode="auto">
            <a:xfrm flipH="1" flipV="1">
              <a:off x="4484" y="1027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" name="Line 61"/>
            <p:cNvSpPr>
              <a:spLocks noChangeShapeType="1"/>
            </p:cNvSpPr>
            <p:nvPr/>
          </p:nvSpPr>
          <p:spPr bwMode="auto">
            <a:xfrm flipV="1">
              <a:off x="4363" y="90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8" name="Line 62"/>
            <p:cNvSpPr>
              <a:spLocks noChangeShapeType="1"/>
            </p:cNvSpPr>
            <p:nvPr/>
          </p:nvSpPr>
          <p:spPr bwMode="auto">
            <a:xfrm flipV="1">
              <a:off x="4459" y="996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99" name="Rectangle 63"/>
          <p:cNvSpPr>
            <a:spLocks noChangeArrowheads="1"/>
          </p:cNvSpPr>
          <p:nvPr/>
        </p:nvSpPr>
        <p:spPr bwMode="auto">
          <a:xfrm>
            <a:off x="2397125" y="4551363"/>
            <a:ext cx="5508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i="1">
                <a:latin typeface="Chalkboard" charset="0"/>
                <a:sym typeface="Symbol" pitchFamily="18" charset="2"/>
              </a:rPr>
              <a:t></a:t>
            </a:r>
            <a:r>
              <a:rPr lang="en-US" sz="1800">
                <a:latin typeface="Chalkboard" charset="0"/>
                <a:sym typeface="Symbol" pitchFamily="18" charset="2"/>
              </a:rPr>
              <a:t>/</a:t>
            </a:r>
            <a:r>
              <a:rPr lang="en-US" sz="1800" i="1">
                <a:latin typeface="Chalkboard" charset="0"/>
                <a:sym typeface="Symbol" pitchFamily="18" charset="2"/>
              </a:rPr>
              <a:t>n</a:t>
            </a:r>
            <a:endParaRPr lang="en-US" sz="1800">
              <a:latin typeface="Chalkboard" charset="0"/>
              <a:sym typeface="Symbol" pitchFamily="18" charset="2"/>
            </a:endParaRPr>
          </a:p>
        </p:txBody>
      </p:sp>
      <p:grpSp>
        <p:nvGrpSpPr>
          <p:cNvPr id="14400" name="Group 64"/>
          <p:cNvGrpSpPr>
            <a:grpSpLocks/>
          </p:cNvGrpSpPr>
          <p:nvPr/>
        </p:nvGrpSpPr>
        <p:grpSpPr bwMode="auto">
          <a:xfrm>
            <a:off x="2827338" y="4413250"/>
            <a:ext cx="153987" cy="230188"/>
            <a:chOff x="1785" y="2778"/>
            <a:chExt cx="97" cy="145"/>
          </a:xfrm>
        </p:grpSpPr>
        <p:sp>
          <p:nvSpPr>
            <p:cNvPr id="14401" name="Line 65"/>
            <p:cNvSpPr>
              <a:spLocks noChangeShapeType="1"/>
            </p:cNvSpPr>
            <p:nvPr/>
          </p:nvSpPr>
          <p:spPr bwMode="auto">
            <a:xfrm rot="1599943">
              <a:off x="1785" y="277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Line 66"/>
            <p:cNvSpPr>
              <a:spLocks noChangeShapeType="1"/>
            </p:cNvSpPr>
            <p:nvPr/>
          </p:nvSpPr>
          <p:spPr bwMode="auto">
            <a:xfrm rot="1599943" flipV="1">
              <a:off x="1829" y="2870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03" name="Group 67"/>
          <p:cNvGrpSpPr>
            <a:grpSpLocks/>
          </p:cNvGrpSpPr>
          <p:nvPr/>
        </p:nvGrpSpPr>
        <p:grpSpPr bwMode="auto">
          <a:xfrm>
            <a:off x="2922588" y="4646613"/>
            <a:ext cx="149225" cy="220662"/>
            <a:chOff x="1793" y="2783"/>
            <a:chExt cx="94" cy="139"/>
          </a:xfrm>
        </p:grpSpPr>
        <p:sp>
          <p:nvSpPr>
            <p:cNvPr id="14404" name="Line 68"/>
            <p:cNvSpPr>
              <a:spLocks noChangeShapeType="1"/>
            </p:cNvSpPr>
            <p:nvPr/>
          </p:nvSpPr>
          <p:spPr bwMode="auto">
            <a:xfrm rot="1599943" flipH="1" flipV="1">
              <a:off x="1793" y="2828"/>
              <a:ext cx="94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5" name="Line 69"/>
            <p:cNvSpPr>
              <a:spLocks noChangeShapeType="1"/>
            </p:cNvSpPr>
            <p:nvPr/>
          </p:nvSpPr>
          <p:spPr bwMode="auto">
            <a:xfrm rot="1599943" flipV="1">
              <a:off x="1796" y="2783"/>
              <a:ext cx="53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459" name="Group 123"/>
          <p:cNvGrpSpPr>
            <a:grpSpLocks/>
          </p:cNvGrpSpPr>
          <p:nvPr/>
        </p:nvGrpSpPr>
        <p:grpSpPr bwMode="auto">
          <a:xfrm>
            <a:off x="6630988" y="5386388"/>
            <a:ext cx="1751012" cy="1066800"/>
            <a:chOff x="3812" y="3393"/>
            <a:chExt cx="1103" cy="672"/>
          </a:xfrm>
        </p:grpSpPr>
        <p:sp>
          <p:nvSpPr>
            <p:cNvPr id="14455" name="AutoShape 119"/>
            <p:cNvSpPr>
              <a:spLocks noChangeArrowheads="1"/>
            </p:cNvSpPr>
            <p:nvPr/>
          </p:nvSpPr>
          <p:spPr bwMode="auto">
            <a:xfrm>
              <a:off x="3950" y="3668"/>
              <a:ext cx="826" cy="39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r</a:t>
              </a:r>
              <a:r>
                <a:rPr lang="en-US" sz="2800">
                  <a:solidFill>
                    <a:srgbClr val="0000FF"/>
                  </a:solidFill>
                  <a:latin typeface="Chalkboard" charset="0"/>
                </a:rPr>
                <a:t> = </a:t>
              </a:r>
              <a:r>
                <a:rPr lang="en-US" sz="2800" i="1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</a:t>
              </a:r>
              <a:r>
                <a:rPr lang="en-US" sz="2800" baseline="-250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1</a:t>
              </a:r>
              <a:endParaRPr lang="en-US" sz="2800">
                <a:solidFill>
                  <a:srgbClr val="0000FF"/>
                </a:solidFill>
                <a:latin typeface="Chalkboard" charset="0"/>
              </a:endParaRPr>
            </a:p>
          </p:txBody>
        </p:sp>
        <p:sp>
          <p:nvSpPr>
            <p:cNvPr id="14456" name="Rectangle 120"/>
            <p:cNvSpPr>
              <a:spLocks noChangeArrowheads="1"/>
            </p:cNvSpPr>
            <p:nvPr/>
          </p:nvSpPr>
          <p:spPr bwMode="auto">
            <a:xfrm>
              <a:off x="3812" y="3393"/>
              <a:ext cx="1103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Mirror</a:t>
              </a:r>
              <a:r>
                <a:rPr lang="en-US">
                  <a:solidFill>
                    <a:srgbClr val="0000FF"/>
                  </a:solidFill>
                  <a:latin typeface="Chalkboard" charset="0"/>
                </a:rPr>
                <a:t> law: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3260725" y="609600"/>
            <a:ext cx="5181600" cy="5181600"/>
            <a:chOff x="912" y="384"/>
            <a:chExt cx="3264" cy="3264"/>
          </a:xfrm>
        </p:grpSpPr>
        <p:sp>
          <p:nvSpPr>
            <p:cNvPr id="36867" name="Line 3"/>
            <p:cNvSpPr>
              <a:spLocks noChangeShapeType="1"/>
            </p:cNvSpPr>
            <p:nvPr/>
          </p:nvSpPr>
          <p:spPr bwMode="auto">
            <a:xfrm flipV="1">
              <a:off x="912" y="38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" name="Line 4"/>
            <p:cNvSpPr>
              <a:spLocks noChangeShapeType="1"/>
            </p:cNvSpPr>
            <p:nvPr/>
          </p:nvSpPr>
          <p:spPr bwMode="auto">
            <a:xfrm flipV="1">
              <a:off x="1008" y="48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Line 5"/>
            <p:cNvSpPr>
              <a:spLocks noChangeShapeType="1"/>
            </p:cNvSpPr>
            <p:nvPr/>
          </p:nvSpPr>
          <p:spPr bwMode="auto">
            <a:xfrm flipV="1">
              <a:off x="1104" y="57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Line 6"/>
            <p:cNvSpPr>
              <a:spLocks noChangeShapeType="1"/>
            </p:cNvSpPr>
            <p:nvPr/>
          </p:nvSpPr>
          <p:spPr bwMode="auto">
            <a:xfrm flipV="1">
              <a:off x="1200" y="67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 flipV="1">
              <a:off x="1296" y="76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Line 8"/>
            <p:cNvSpPr>
              <a:spLocks noChangeShapeType="1"/>
            </p:cNvSpPr>
            <p:nvPr/>
          </p:nvSpPr>
          <p:spPr bwMode="auto">
            <a:xfrm flipV="1">
              <a:off x="1392" y="86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Line 9"/>
            <p:cNvSpPr>
              <a:spLocks noChangeShapeType="1"/>
            </p:cNvSpPr>
            <p:nvPr/>
          </p:nvSpPr>
          <p:spPr bwMode="auto">
            <a:xfrm flipV="1">
              <a:off x="1488" y="96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 flipV="1">
              <a:off x="1584" y="105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 flipV="1">
              <a:off x="1680" y="115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 flipV="1">
              <a:off x="1776" y="124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 flipV="1">
              <a:off x="1872" y="134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Line 14"/>
            <p:cNvSpPr>
              <a:spLocks noChangeShapeType="1"/>
            </p:cNvSpPr>
            <p:nvPr/>
          </p:nvSpPr>
          <p:spPr bwMode="auto">
            <a:xfrm flipV="1">
              <a:off x="1968" y="144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Line 15"/>
            <p:cNvSpPr>
              <a:spLocks noChangeShapeType="1"/>
            </p:cNvSpPr>
            <p:nvPr/>
          </p:nvSpPr>
          <p:spPr bwMode="auto">
            <a:xfrm flipV="1">
              <a:off x="2064" y="1536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Line 16"/>
            <p:cNvSpPr>
              <a:spLocks noChangeShapeType="1"/>
            </p:cNvSpPr>
            <p:nvPr/>
          </p:nvSpPr>
          <p:spPr bwMode="auto">
            <a:xfrm flipV="1">
              <a:off x="2160" y="1632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Line 17"/>
            <p:cNvSpPr>
              <a:spLocks noChangeShapeType="1"/>
            </p:cNvSpPr>
            <p:nvPr/>
          </p:nvSpPr>
          <p:spPr bwMode="auto">
            <a:xfrm flipV="1">
              <a:off x="2256" y="1728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V="1">
              <a:off x="2352" y="1824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Line 19"/>
            <p:cNvSpPr>
              <a:spLocks noChangeShapeType="1"/>
            </p:cNvSpPr>
            <p:nvPr/>
          </p:nvSpPr>
          <p:spPr bwMode="auto">
            <a:xfrm flipV="1">
              <a:off x="2448" y="1920"/>
              <a:ext cx="1728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4191000" y="3352800"/>
            <a:ext cx="27432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H="1">
            <a:off x="1524000" y="3352800"/>
            <a:ext cx="5105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-225425" y="3352800"/>
            <a:ext cx="9539288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/>
              <a:t>Which Direction?</a:t>
            </a:r>
          </a:p>
        </p:txBody>
      </p:sp>
      <p:grpSp>
        <p:nvGrpSpPr>
          <p:cNvPr id="36888" name="Group 24"/>
          <p:cNvGrpSpPr>
            <a:grpSpLocks/>
          </p:cNvGrpSpPr>
          <p:nvPr/>
        </p:nvGrpSpPr>
        <p:grpSpPr bwMode="auto">
          <a:xfrm>
            <a:off x="-1844675" y="3352800"/>
            <a:ext cx="9982200" cy="1600200"/>
            <a:chOff x="-2304" y="2112"/>
            <a:chExt cx="6288" cy="1008"/>
          </a:xfrm>
        </p:grpSpPr>
        <p:sp>
          <p:nvSpPr>
            <p:cNvPr id="36889" name="Line 25"/>
            <p:cNvSpPr>
              <a:spLocks noChangeShapeType="1"/>
            </p:cNvSpPr>
            <p:nvPr/>
          </p:nvSpPr>
          <p:spPr bwMode="auto">
            <a:xfrm flipH="1">
              <a:off x="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Line 26"/>
            <p:cNvSpPr>
              <a:spLocks noChangeShapeType="1"/>
            </p:cNvSpPr>
            <p:nvPr/>
          </p:nvSpPr>
          <p:spPr bwMode="auto">
            <a:xfrm flipH="1">
              <a:off x="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Line 27"/>
            <p:cNvSpPr>
              <a:spLocks noChangeShapeType="1"/>
            </p:cNvSpPr>
            <p:nvPr/>
          </p:nvSpPr>
          <p:spPr bwMode="auto">
            <a:xfrm flipH="1">
              <a:off x="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Line 28"/>
            <p:cNvSpPr>
              <a:spLocks noChangeShapeType="1"/>
            </p:cNvSpPr>
            <p:nvPr/>
          </p:nvSpPr>
          <p:spPr bwMode="auto">
            <a:xfrm flipH="1">
              <a:off x="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29"/>
            <p:cNvSpPr>
              <a:spLocks noChangeShapeType="1"/>
            </p:cNvSpPr>
            <p:nvPr/>
          </p:nvSpPr>
          <p:spPr bwMode="auto">
            <a:xfrm flipH="1">
              <a:off x="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Line 30"/>
            <p:cNvSpPr>
              <a:spLocks noChangeShapeType="1"/>
            </p:cNvSpPr>
            <p:nvPr/>
          </p:nvSpPr>
          <p:spPr bwMode="auto">
            <a:xfrm flipH="1">
              <a:off x="-19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Line 31"/>
            <p:cNvSpPr>
              <a:spLocks noChangeShapeType="1"/>
            </p:cNvSpPr>
            <p:nvPr/>
          </p:nvSpPr>
          <p:spPr bwMode="auto">
            <a:xfrm flipH="1">
              <a:off x="-38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Line 32"/>
            <p:cNvSpPr>
              <a:spLocks noChangeShapeType="1"/>
            </p:cNvSpPr>
            <p:nvPr/>
          </p:nvSpPr>
          <p:spPr bwMode="auto">
            <a:xfrm flipH="1">
              <a:off x="-57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Line 33"/>
            <p:cNvSpPr>
              <a:spLocks noChangeShapeType="1"/>
            </p:cNvSpPr>
            <p:nvPr/>
          </p:nvSpPr>
          <p:spPr bwMode="auto">
            <a:xfrm flipH="1">
              <a:off x="-76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Line 34"/>
            <p:cNvSpPr>
              <a:spLocks noChangeShapeType="1"/>
            </p:cNvSpPr>
            <p:nvPr/>
          </p:nvSpPr>
          <p:spPr bwMode="auto">
            <a:xfrm flipH="1">
              <a:off x="-96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35"/>
            <p:cNvSpPr>
              <a:spLocks noChangeShapeType="1"/>
            </p:cNvSpPr>
            <p:nvPr/>
          </p:nvSpPr>
          <p:spPr bwMode="auto">
            <a:xfrm flipH="1">
              <a:off x="-115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Line 36"/>
            <p:cNvSpPr>
              <a:spLocks noChangeShapeType="1"/>
            </p:cNvSpPr>
            <p:nvPr/>
          </p:nvSpPr>
          <p:spPr bwMode="auto">
            <a:xfrm flipH="1">
              <a:off x="-134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Line 37"/>
            <p:cNvSpPr>
              <a:spLocks noChangeShapeType="1"/>
            </p:cNvSpPr>
            <p:nvPr/>
          </p:nvSpPr>
          <p:spPr bwMode="auto">
            <a:xfrm flipH="1">
              <a:off x="-1536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2" name="Line 38"/>
            <p:cNvSpPr>
              <a:spLocks noChangeShapeType="1"/>
            </p:cNvSpPr>
            <p:nvPr/>
          </p:nvSpPr>
          <p:spPr bwMode="auto">
            <a:xfrm flipH="1">
              <a:off x="-1728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Line 39"/>
            <p:cNvSpPr>
              <a:spLocks noChangeShapeType="1"/>
            </p:cNvSpPr>
            <p:nvPr/>
          </p:nvSpPr>
          <p:spPr bwMode="auto">
            <a:xfrm flipH="1">
              <a:off x="-1920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Line 40"/>
            <p:cNvSpPr>
              <a:spLocks noChangeShapeType="1"/>
            </p:cNvSpPr>
            <p:nvPr/>
          </p:nvSpPr>
          <p:spPr bwMode="auto">
            <a:xfrm flipH="1">
              <a:off x="-2112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 flipH="1">
              <a:off x="-2304" y="2112"/>
              <a:ext cx="3216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906" name="Rectangle 42"/>
          <p:cNvSpPr>
            <a:spLocks noChangeArrowheads="1"/>
          </p:cNvSpPr>
          <p:nvPr/>
        </p:nvSpPr>
        <p:spPr bwMode="auto">
          <a:xfrm rot="-1044735">
            <a:off x="-204788" y="3849688"/>
            <a:ext cx="3240088" cy="2133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008313" y="1271588"/>
            <a:ext cx="2065337" cy="2065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Line 50"/>
          <p:cNvSpPr>
            <a:spLocks noChangeShapeType="1"/>
          </p:cNvSpPr>
          <p:nvPr/>
        </p:nvSpPr>
        <p:spPr bwMode="auto">
          <a:xfrm rot="1582718">
            <a:off x="4570413" y="3667125"/>
            <a:ext cx="1855787" cy="185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Rectangle 72"/>
          <p:cNvSpPr>
            <a:spLocks noChangeArrowheads="1"/>
          </p:cNvSpPr>
          <p:nvPr/>
        </p:nvSpPr>
        <p:spPr bwMode="auto">
          <a:xfrm>
            <a:off x="1049338" y="2090738"/>
            <a:ext cx="415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1</a:t>
            </a:r>
            <a:endParaRPr lang="en-US">
              <a:latin typeface="Chalkboard" charset="0"/>
            </a:endParaRPr>
          </a:p>
        </p:txBody>
      </p:sp>
      <p:sp>
        <p:nvSpPr>
          <p:cNvPr id="36937" name="Rectangle 73"/>
          <p:cNvSpPr>
            <a:spLocks noChangeArrowheads="1"/>
          </p:cNvSpPr>
          <p:nvPr/>
        </p:nvSpPr>
        <p:spPr bwMode="auto">
          <a:xfrm>
            <a:off x="871538" y="3800475"/>
            <a:ext cx="1076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Chalkboard" charset="0"/>
              </a:rPr>
              <a:t>n</a:t>
            </a:r>
            <a:r>
              <a:rPr lang="en-US" i="1" baseline="-25000">
                <a:latin typeface="Chalkboard" charset="0"/>
              </a:rPr>
              <a:t>2</a:t>
            </a:r>
            <a:r>
              <a:rPr lang="en-US" i="1">
                <a:latin typeface="Chalkboard" charset="0"/>
              </a:rPr>
              <a:t> &gt; n</a:t>
            </a:r>
            <a:r>
              <a:rPr lang="en-US" i="1" baseline="-25000">
                <a:latin typeface="Chalkboard" charset="0"/>
              </a:rPr>
              <a:t>1</a:t>
            </a:r>
          </a:p>
        </p:txBody>
      </p:sp>
      <p:sp>
        <p:nvSpPr>
          <p:cNvPr id="36940" name="AutoShape 76"/>
          <p:cNvSpPr>
            <a:spLocks noChangeArrowheads="1"/>
          </p:cNvSpPr>
          <p:nvPr/>
        </p:nvSpPr>
        <p:spPr bwMode="auto">
          <a:xfrm>
            <a:off x="542925" y="5059363"/>
            <a:ext cx="4203700" cy="1390650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Refraction goes</a:t>
            </a:r>
          </a:p>
          <a:p>
            <a:pPr algn="ctr"/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towards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 the normal</a:t>
            </a:r>
          </a:p>
          <a:p>
            <a:pPr algn="ctr"/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in the </a:t>
            </a:r>
            <a:r>
              <a:rPr lang="en-US" i="1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higher</a:t>
            </a:r>
            <a:r>
              <a:rPr lang="en-US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-index medium</a:t>
            </a:r>
            <a:endParaRPr lang="en-US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36942" name="Line 78"/>
          <p:cNvSpPr>
            <a:spLocks noChangeShapeType="1"/>
          </p:cNvSpPr>
          <p:nvPr/>
        </p:nvSpPr>
        <p:spPr bwMode="auto">
          <a:xfrm flipV="1">
            <a:off x="5083175" y="1397000"/>
            <a:ext cx="0" cy="39957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Arc 79"/>
          <p:cNvSpPr>
            <a:spLocks/>
          </p:cNvSpPr>
          <p:nvPr/>
        </p:nvSpPr>
        <p:spPr bwMode="auto">
          <a:xfrm flipH="1">
            <a:off x="5081588" y="3351213"/>
            <a:ext cx="1539875" cy="2020887"/>
          </a:xfrm>
          <a:custGeom>
            <a:avLst/>
            <a:gdLst>
              <a:gd name="G0" fmla="+- 16221 0 0"/>
              <a:gd name="G1" fmla="+- 0 0 0"/>
              <a:gd name="G2" fmla="+- 21600 0 0"/>
              <a:gd name="T0" fmla="*/ 12601 w 16221"/>
              <a:gd name="T1" fmla="*/ 21294 h 21294"/>
              <a:gd name="T2" fmla="*/ 0 w 16221"/>
              <a:gd name="T3" fmla="*/ 14262 h 21294"/>
              <a:gd name="T4" fmla="*/ 16221 w 16221"/>
              <a:gd name="T5" fmla="*/ 0 h 2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221" h="21294" fill="none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</a:path>
              <a:path w="16221" h="21294" stroke="0" extrusionOk="0">
                <a:moveTo>
                  <a:pt x="12600" y="21294"/>
                </a:moveTo>
                <a:cubicBezTo>
                  <a:pt x="7718" y="20464"/>
                  <a:pt x="3269" y="17981"/>
                  <a:pt x="-1" y="14262"/>
                </a:cubicBezTo>
                <a:lnTo>
                  <a:pt x="16221" y="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Lenses work by refraction</a:t>
            </a:r>
          </a:p>
        </p:txBody>
      </p:sp>
      <p:sp>
        <p:nvSpPr>
          <p:cNvPr id="13358" name="Rectangle 46"/>
          <p:cNvSpPr>
            <a:spLocks noChangeArrowheads="1"/>
          </p:cNvSpPr>
          <p:nvPr/>
        </p:nvSpPr>
        <p:spPr bwMode="auto">
          <a:xfrm>
            <a:off x="1193800" y="2209800"/>
            <a:ext cx="1828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light</a:t>
            </a:r>
          </a:p>
        </p:txBody>
      </p:sp>
      <p:sp>
        <p:nvSpPr>
          <p:cNvPr id="13403" name="Freeform 91"/>
          <p:cNvSpPr>
            <a:spLocks/>
          </p:cNvSpPr>
          <p:nvPr/>
        </p:nvSpPr>
        <p:spPr bwMode="auto">
          <a:xfrm>
            <a:off x="3962400" y="2209800"/>
            <a:ext cx="1066800" cy="2884488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1295400" y="2667000"/>
            <a:ext cx="4648200" cy="990600"/>
          </a:xfrm>
          <a:custGeom>
            <a:avLst/>
            <a:gdLst/>
            <a:ahLst/>
            <a:cxnLst>
              <a:cxn ang="0">
                <a:pos x="2928" y="624"/>
              </a:cxn>
              <a:cxn ang="0">
                <a:pos x="2352" y="89"/>
              </a:cxn>
              <a:cxn ang="0">
                <a:pos x="2064" y="0"/>
              </a:cxn>
              <a:cxn ang="0">
                <a:pos x="0" y="0"/>
              </a:cxn>
            </a:cxnLst>
            <a:rect l="0" t="0" r="r" b="b"/>
            <a:pathLst>
              <a:path w="2928" h="624">
                <a:moveTo>
                  <a:pt x="2928" y="624"/>
                </a:moveTo>
                <a:lnTo>
                  <a:pt x="2352" y="89"/>
                </a:lnTo>
                <a:lnTo>
                  <a:pt x="2064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4" name="Line 132"/>
          <p:cNvSpPr>
            <a:spLocks noChangeShapeType="1"/>
          </p:cNvSpPr>
          <p:nvPr/>
        </p:nvSpPr>
        <p:spPr bwMode="auto">
          <a:xfrm>
            <a:off x="4222750" y="2508250"/>
            <a:ext cx="466725" cy="244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5" name="Line 133"/>
          <p:cNvSpPr>
            <a:spLocks noChangeShapeType="1"/>
          </p:cNvSpPr>
          <p:nvPr/>
        </p:nvSpPr>
        <p:spPr bwMode="auto">
          <a:xfrm>
            <a:off x="4814888" y="2813050"/>
            <a:ext cx="482600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2" name="Line 140"/>
          <p:cNvSpPr>
            <a:spLocks noChangeShapeType="1"/>
          </p:cNvSpPr>
          <p:nvPr/>
        </p:nvSpPr>
        <p:spPr bwMode="auto">
          <a:xfrm>
            <a:off x="1600200" y="26670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66" name="Group 154"/>
          <p:cNvGrpSpPr>
            <a:grpSpLocks/>
          </p:cNvGrpSpPr>
          <p:nvPr/>
        </p:nvGrpSpPr>
        <p:grpSpPr bwMode="auto">
          <a:xfrm>
            <a:off x="1295400" y="2667000"/>
            <a:ext cx="5697538" cy="2557463"/>
            <a:chOff x="816" y="1680"/>
            <a:chExt cx="3589" cy="1611"/>
          </a:xfrm>
        </p:grpSpPr>
        <p:sp>
          <p:nvSpPr>
            <p:cNvPr id="13425" name="Rectangle 113"/>
            <p:cNvSpPr>
              <a:spLocks noChangeArrowheads="1"/>
            </p:cNvSpPr>
            <p:nvPr/>
          </p:nvSpPr>
          <p:spPr bwMode="auto">
            <a:xfrm>
              <a:off x="3829" y="219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focus</a:t>
              </a:r>
            </a:p>
          </p:txBody>
        </p: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816" y="1680"/>
              <a:ext cx="2928" cy="1248"/>
              <a:chOff x="816" y="1680"/>
              <a:chExt cx="2928" cy="1248"/>
            </a:xfrm>
          </p:grpSpPr>
          <p:sp>
            <p:nvSpPr>
              <p:cNvPr id="13416" name="Freeform 104"/>
              <p:cNvSpPr>
                <a:spLocks/>
              </p:cNvSpPr>
              <p:nvPr/>
            </p:nvSpPr>
            <p:spPr bwMode="auto">
              <a:xfrm flipV="1">
                <a:off x="816" y="1680"/>
                <a:ext cx="2928" cy="1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" name="Freeform 105"/>
              <p:cNvSpPr>
                <a:spLocks/>
              </p:cNvSpPr>
              <p:nvPr/>
            </p:nvSpPr>
            <p:spPr bwMode="auto">
              <a:xfrm flipV="1">
                <a:off x="816" y="1776"/>
                <a:ext cx="2928" cy="10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" name="Freeform 106"/>
              <p:cNvSpPr>
                <a:spLocks/>
              </p:cNvSpPr>
              <p:nvPr/>
            </p:nvSpPr>
            <p:spPr bwMode="auto">
              <a:xfrm flipV="1">
                <a:off x="816" y="1872"/>
                <a:ext cx="2928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9" name="Freeform 107"/>
              <p:cNvSpPr>
                <a:spLocks/>
              </p:cNvSpPr>
              <p:nvPr/>
            </p:nvSpPr>
            <p:spPr bwMode="auto">
              <a:xfrm flipV="1">
                <a:off x="816" y="1968"/>
                <a:ext cx="2928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Freeform 108"/>
              <p:cNvSpPr>
                <a:spLocks/>
              </p:cNvSpPr>
              <p:nvPr/>
            </p:nvSpPr>
            <p:spPr bwMode="auto">
              <a:xfrm flipV="1">
                <a:off x="816" y="2064"/>
                <a:ext cx="2928" cy="4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1" name="Freeform 109"/>
              <p:cNvSpPr>
                <a:spLocks/>
              </p:cNvSpPr>
              <p:nvPr/>
            </p:nvSpPr>
            <p:spPr bwMode="auto">
              <a:xfrm flipV="1">
                <a:off x="816" y="2160"/>
                <a:ext cx="292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2" name="Freeform 110"/>
              <p:cNvSpPr>
                <a:spLocks/>
              </p:cNvSpPr>
              <p:nvPr/>
            </p:nvSpPr>
            <p:spPr bwMode="auto">
              <a:xfrm flipV="1">
                <a:off x="816" y="2256"/>
                <a:ext cx="292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26" name="Rectangle 114"/>
            <p:cNvSpPr>
              <a:spLocks noChangeArrowheads="1"/>
            </p:cNvSpPr>
            <p:nvPr/>
          </p:nvSpPr>
          <p:spPr bwMode="auto">
            <a:xfrm>
              <a:off x="3168" y="307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Focal length </a:t>
              </a:r>
              <a:r>
                <a:rPr lang="en-US" sz="1800" i="1">
                  <a:latin typeface="Helvetica Neue" charset="0"/>
                </a:rPr>
                <a:t>f</a:t>
              </a:r>
              <a:endParaRPr lang="en-US" sz="1800">
                <a:latin typeface="Helvetica Neue" charset="0"/>
              </a:endParaRPr>
            </a:p>
          </p:txBody>
        </p:sp>
        <p:sp>
          <p:nvSpPr>
            <p:cNvPr id="13427" name="Line 115"/>
            <p:cNvSpPr>
              <a:spLocks noChangeShapeType="1"/>
            </p:cNvSpPr>
            <p:nvPr/>
          </p:nvSpPr>
          <p:spPr bwMode="auto">
            <a:xfrm>
              <a:off x="3093" y="2976"/>
              <a:ext cx="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49" name="Line 137"/>
            <p:cNvSpPr>
              <a:spLocks noChangeShapeType="1"/>
            </p:cNvSpPr>
            <p:nvPr/>
          </p:nvSpPr>
          <p:spPr bwMode="auto">
            <a:xfrm>
              <a:off x="3760" y="2277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3" name="Line 141"/>
            <p:cNvSpPr>
              <a:spLocks noChangeShapeType="1"/>
            </p:cNvSpPr>
            <p:nvPr/>
          </p:nvSpPr>
          <p:spPr bwMode="auto">
            <a:xfrm>
              <a:off x="1008" y="177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4" name="Line 142"/>
            <p:cNvSpPr>
              <a:spLocks noChangeShapeType="1"/>
            </p:cNvSpPr>
            <p:nvPr/>
          </p:nvSpPr>
          <p:spPr bwMode="auto">
            <a:xfrm>
              <a:off x="1008" y="187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" name="Line 143"/>
            <p:cNvSpPr>
              <a:spLocks noChangeShapeType="1"/>
            </p:cNvSpPr>
            <p:nvPr/>
          </p:nvSpPr>
          <p:spPr bwMode="auto">
            <a:xfrm>
              <a:off x="1008" y="196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6" name="Line 144"/>
            <p:cNvSpPr>
              <a:spLocks noChangeShapeType="1"/>
            </p:cNvSpPr>
            <p:nvPr/>
          </p:nvSpPr>
          <p:spPr bwMode="auto">
            <a:xfrm>
              <a:off x="1008" y="206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>
              <a:off x="1008" y="216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>
              <a:off x="1008" y="225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>
              <a:off x="1008" y="235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>
              <a:off x="1008" y="244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>
              <a:off x="1008" y="254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>
              <a:off x="1008" y="264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>
              <a:off x="1008" y="273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>
              <a:off x="1008" y="283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5" name="Line 153"/>
            <p:cNvSpPr>
              <a:spLocks noChangeShapeType="1"/>
            </p:cNvSpPr>
            <p:nvPr/>
          </p:nvSpPr>
          <p:spPr bwMode="auto">
            <a:xfrm>
              <a:off x="1008" y="292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Ray Tracing Rules of Thumb</a:t>
            </a:r>
            <a:br>
              <a:rPr lang="en-US" sz="3200"/>
            </a:br>
            <a:r>
              <a:rPr lang="en-US" sz="1600"/>
              <a:t>(for thin ideal lenses)</a:t>
            </a:r>
            <a:endParaRPr lang="en-US" sz="3200"/>
          </a:p>
        </p:txBody>
      </p:sp>
      <p:sp>
        <p:nvSpPr>
          <p:cNvPr id="50417" name="Freeform 241"/>
          <p:cNvSpPr>
            <a:spLocks/>
          </p:cNvSpPr>
          <p:nvPr/>
        </p:nvSpPr>
        <p:spPr bwMode="auto">
          <a:xfrm flipH="1">
            <a:off x="1873250" y="1884363"/>
            <a:ext cx="177800" cy="13811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2" name="Freeform 146"/>
          <p:cNvSpPr>
            <a:spLocks/>
          </p:cNvSpPr>
          <p:nvPr/>
        </p:nvSpPr>
        <p:spPr bwMode="auto">
          <a:xfrm flipH="1">
            <a:off x="7315200" y="1941513"/>
            <a:ext cx="177800" cy="1382712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4" name="Line 148"/>
          <p:cNvSpPr>
            <a:spLocks noChangeShapeType="1"/>
          </p:cNvSpPr>
          <p:nvPr/>
        </p:nvSpPr>
        <p:spPr bwMode="auto">
          <a:xfrm flipH="1">
            <a:off x="6119813" y="2122488"/>
            <a:ext cx="0" cy="1525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5" name="Freeform 149"/>
          <p:cNvSpPr>
            <a:spLocks/>
          </p:cNvSpPr>
          <p:nvPr/>
        </p:nvSpPr>
        <p:spPr bwMode="auto">
          <a:xfrm flipH="1" flipV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6" name="Freeform 150"/>
          <p:cNvSpPr>
            <a:spLocks/>
          </p:cNvSpPr>
          <p:nvPr/>
        </p:nvSpPr>
        <p:spPr bwMode="auto">
          <a:xfrm flipH="1" flipV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7" name="Freeform 151"/>
          <p:cNvSpPr>
            <a:spLocks/>
          </p:cNvSpPr>
          <p:nvPr/>
        </p:nvSpPr>
        <p:spPr bwMode="auto">
          <a:xfrm flipH="1" flipV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8" name="Freeform 152"/>
          <p:cNvSpPr>
            <a:spLocks/>
          </p:cNvSpPr>
          <p:nvPr/>
        </p:nvSpPr>
        <p:spPr bwMode="auto">
          <a:xfrm flipH="1" flipV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9" name="Freeform 153"/>
          <p:cNvSpPr>
            <a:spLocks/>
          </p:cNvSpPr>
          <p:nvPr/>
        </p:nvSpPr>
        <p:spPr bwMode="auto">
          <a:xfrm flipH="1">
            <a:off x="4851400" y="2030413"/>
            <a:ext cx="3505200" cy="11890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0" name="Freeform 154"/>
          <p:cNvSpPr>
            <a:spLocks/>
          </p:cNvSpPr>
          <p:nvPr/>
        </p:nvSpPr>
        <p:spPr bwMode="auto">
          <a:xfrm flipH="1">
            <a:off x="4851400" y="2476500"/>
            <a:ext cx="3505200" cy="296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1" name="Freeform 155"/>
          <p:cNvSpPr>
            <a:spLocks/>
          </p:cNvSpPr>
          <p:nvPr/>
        </p:nvSpPr>
        <p:spPr bwMode="auto">
          <a:xfrm flipH="1">
            <a:off x="4851400" y="2328863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2" name="Freeform 156"/>
          <p:cNvSpPr>
            <a:spLocks/>
          </p:cNvSpPr>
          <p:nvPr/>
        </p:nvSpPr>
        <p:spPr bwMode="auto">
          <a:xfrm flipH="1">
            <a:off x="4851400" y="2179638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3" name="Line 157"/>
          <p:cNvSpPr>
            <a:spLocks noChangeShapeType="1"/>
          </p:cNvSpPr>
          <p:nvPr/>
        </p:nvSpPr>
        <p:spPr bwMode="auto">
          <a:xfrm flipH="1">
            <a:off x="4851400" y="2625725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286" name="Line 110"/>
          <p:cNvSpPr>
            <a:spLocks noChangeShapeType="1"/>
          </p:cNvSpPr>
          <p:nvPr/>
        </p:nvSpPr>
        <p:spPr bwMode="auto">
          <a:xfrm>
            <a:off x="3201988" y="20478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3" name="Freeform 137"/>
          <p:cNvSpPr>
            <a:spLocks/>
          </p:cNvSpPr>
          <p:nvPr/>
        </p:nvSpPr>
        <p:spPr bwMode="auto">
          <a:xfrm flipV="1"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4" name="Freeform 138"/>
          <p:cNvSpPr>
            <a:spLocks/>
          </p:cNvSpPr>
          <p:nvPr/>
        </p:nvSpPr>
        <p:spPr bwMode="auto">
          <a:xfrm flipV="1"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5" name="Freeform 139"/>
          <p:cNvSpPr>
            <a:spLocks/>
          </p:cNvSpPr>
          <p:nvPr/>
        </p:nvSpPr>
        <p:spPr bwMode="auto">
          <a:xfrm flipV="1"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6" name="Freeform 140"/>
          <p:cNvSpPr>
            <a:spLocks/>
          </p:cNvSpPr>
          <p:nvPr/>
        </p:nvSpPr>
        <p:spPr bwMode="auto">
          <a:xfrm flipV="1"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7" name="Freeform 141"/>
          <p:cNvSpPr>
            <a:spLocks/>
          </p:cNvSpPr>
          <p:nvPr/>
        </p:nvSpPr>
        <p:spPr bwMode="auto">
          <a:xfrm>
            <a:off x="965200" y="1957388"/>
            <a:ext cx="3505200" cy="1187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8" name="Freeform 142"/>
          <p:cNvSpPr>
            <a:spLocks/>
          </p:cNvSpPr>
          <p:nvPr/>
        </p:nvSpPr>
        <p:spPr bwMode="auto">
          <a:xfrm>
            <a:off x="965200" y="2401888"/>
            <a:ext cx="350520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19" name="Freeform 143"/>
          <p:cNvSpPr>
            <a:spLocks/>
          </p:cNvSpPr>
          <p:nvPr/>
        </p:nvSpPr>
        <p:spPr bwMode="auto">
          <a:xfrm>
            <a:off x="965200" y="2254250"/>
            <a:ext cx="35052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0" name="Freeform 144"/>
          <p:cNvSpPr>
            <a:spLocks/>
          </p:cNvSpPr>
          <p:nvPr/>
        </p:nvSpPr>
        <p:spPr bwMode="auto">
          <a:xfrm>
            <a:off x="965200" y="2105025"/>
            <a:ext cx="3505200" cy="892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4" y="0"/>
              </a:cxn>
              <a:cxn ang="0">
                <a:pos x="2208" y="672"/>
              </a:cxn>
            </a:cxnLst>
            <a:rect l="0" t="0" r="r" b="b"/>
            <a:pathLst>
              <a:path w="2208" h="672">
                <a:moveTo>
                  <a:pt x="0" y="0"/>
                </a:moveTo>
                <a:lnTo>
                  <a:pt x="624" y="0"/>
                </a:lnTo>
                <a:lnTo>
                  <a:pt x="2208" y="67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21" name="Line 145"/>
          <p:cNvSpPr>
            <a:spLocks noChangeShapeType="1"/>
          </p:cNvSpPr>
          <p:nvPr/>
        </p:nvSpPr>
        <p:spPr bwMode="auto">
          <a:xfrm>
            <a:off x="965200" y="2551113"/>
            <a:ext cx="3505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5" name="Line 159"/>
          <p:cNvSpPr>
            <a:spLocks noChangeShapeType="1"/>
          </p:cNvSpPr>
          <p:nvPr/>
        </p:nvSpPr>
        <p:spPr bwMode="auto">
          <a:xfrm flipH="1">
            <a:off x="1973263" y="3575050"/>
            <a:ext cx="1227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6" name="Rectangle 160"/>
          <p:cNvSpPr>
            <a:spLocks noChangeArrowheads="1"/>
          </p:cNvSpPr>
          <p:nvPr/>
        </p:nvSpPr>
        <p:spPr bwMode="auto">
          <a:xfrm>
            <a:off x="2438400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sp>
        <p:nvSpPr>
          <p:cNvPr id="50337" name="Line 161"/>
          <p:cNvSpPr>
            <a:spLocks noChangeShapeType="1"/>
          </p:cNvSpPr>
          <p:nvPr/>
        </p:nvSpPr>
        <p:spPr bwMode="auto">
          <a:xfrm>
            <a:off x="1965325" y="3278188"/>
            <a:ext cx="0" cy="371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8" name="Line 162"/>
          <p:cNvSpPr>
            <a:spLocks noChangeShapeType="1"/>
          </p:cNvSpPr>
          <p:nvPr/>
        </p:nvSpPr>
        <p:spPr bwMode="auto">
          <a:xfrm>
            <a:off x="7408863" y="3384550"/>
            <a:ext cx="0" cy="338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39" name="Line 163"/>
          <p:cNvSpPr>
            <a:spLocks noChangeShapeType="1"/>
          </p:cNvSpPr>
          <p:nvPr/>
        </p:nvSpPr>
        <p:spPr bwMode="auto">
          <a:xfrm flipH="1">
            <a:off x="6111875" y="357505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340" name="Rectangle 164"/>
          <p:cNvSpPr>
            <a:spLocks noChangeArrowheads="1"/>
          </p:cNvSpPr>
          <p:nvPr/>
        </p:nvSpPr>
        <p:spPr bwMode="auto">
          <a:xfrm>
            <a:off x="6645275" y="3203575"/>
            <a:ext cx="228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f</a:t>
            </a:r>
            <a:endParaRPr lang="en-US" sz="1800" i="1" baseline="-25000"/>
          </a:p>
        </p:txBody>
      </p:sp>
      <p:grpSp>
        <p:nvGrpSpPr>
          <p:cNvPr id="50414" name="Group 238"/>
          <p:cNvGrpSpPr>
            <a:grpSpLocks/>
          </p:cNvGrpSpPr>
          <p:nvPr/>
        </p:nvGrpSpPr>
        <p:grpSpPr bwMode="auto">
          <a:xfrm>
            <a:off x="2362200" y="4113213"/>
            <a:ext cx="3962400" cy="2228850"/>
            <a:chOff x="2840" y="2511"/>
            <a:chExt cx="2496" cy="1440"/>
          </a:xfrm>
        </p:grpSpPr>
        <p:sp>
          <p:nvSpPr>
            <p:cNvPr id="50189" name="Freeform 13"/>
            <p:cNvSpPr>
              <a:spLocks/>
            </p:cNvSpPr>
            <p:nvPr/>
          </p:nvSpPr>
          <p:spPr bwMode="auto">
            <a:xfrm>
              <a:off x="4080" y="3024"/>
              <a:ext cx="112" cy="893"/>
            </a:xfrm>
            <a:custGeom>
              <a:avLst/>
              <a:gdLst/>
              <a:ahLst/>
              <a:cxnLst>
                <a:cxn ang="0">
                  <a:pos x="259" y="1817"/>
                </a:cxn>
                <a:cxn ang="0">
                  <a:pos x="379" y="1817"/>
                </a:cxn>
                <a:cxn ang="0">
                  <a:pos x="379" y="0"/>
                </a:cxn>
                <a:cxn ang="0">
                  <a:pos x="259" y="0"/>
                </a:cxn>
                <a:cxn ang="0">
                  <a:pos x="259" y="1817"/>
                </a:cxn>
              </a:cxnLst>
              <a:rect l="0" t="0" r="r" b="b"/>
              <a:pathLst>
                <a:path w="662" h="1819">
                  <a:moveTo>
                    <a:pt x="259" y="1817"/>
                  </a:moveTo>
                  <a:cubicBezTo>
                    <a:pt x="318" y="1817"/>
                    <a:pt x="267" y="1819"/>
                    <a:pt x="379" y="1817"/>
                  </a:cubicBezTo>
                  <a:cubicBezTo>
                    <a:pt x="587" y="1387"/>
                    <a:pt x="662" y="613"/>
                    <a:pt x="379" y="0"/>
                  </a:cubicBezTo>
                  <a:cubicBezTo>
                    <a:pt x="379" y="0"/>
                    <a:pt x="318" y="0"/>
                    <a:pt x="259" y="0"/>
                  </a:cubicBezTo>
                  <a:cubicBezTo>
                    <a:pt x="0" y="635"/>
                    <a:pt x="27" y="1237"/>
                    <a:pt x="259" y="181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411" name="Group 235"/>
            <p:cNvGrpSpPr>
              <a:grpSpLocks/>
            </p:cNvGrpSpPr>
            <p:nvPr/>
          </p:nvGrpSpPr>
          <p:grpSpPr bwMode="auto">
            <a:xfrm rot="914744">
              <a:off x="2936" y="2991"/>
              <a:ext cx="2400" cy="960"/>
              <a:chOff x="3408" y="3072"/>
              <a:chExt cx="1920" cy="960"/>
            </a:xfrm>
          </p:grpSpPr>
          <p:sp>
            <p:nvSpPr>
              <p:cNvPr id="50395" name="Line 219"/>
              <p:cNvSpPr>
                <a:spLocks noChangeShapeType="1"/>
              </p:cNvSpPr>
              <p:nvPr/>
            </p:nvSpPr>
            <p:spPr bwMode="auto">
              <a:xfrm>
                <a:off x="3408" y="3552"/>
                <a:ext cx="192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396" name="Group 220"/>
              <p:cNvGrpSpPr>
                <a:grpSpLocks/>
              </p:cNvGrpSpPr>
              <p:nvPr/>
            </p:nvGrpSpPr>
            <p:grpSpPr bwMode="auto">
              <a:xfrm>
                <a:off x="3408" y="3456"/>
                <a:ext cx="1920" cy="192"/>
                <a:chOff x="3408" y="3216"/>
                <a:chExt cx="1920" cy="720"/>
              </a:xfrm>
            </p:grpSpPr>
            <p:sp>
              <p:nvSpPr>
                <p:cNvPr id="50397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98" name="Line 222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399" name="Group 223"/>
              <p:cNvGrpSpPr>
                <a:grpSpLocks/>
              </p:cNvGrpSpPr>
              <p:nvPr/>
            </p:nvGrpSpPr>
            <p:grpSpPr bwMode="auto">
              <a:xfrm>
                <a:off x="3408" y="3072"/>
                <a:ext cx="1920" cy="960"/>
                <a:chOff x="3408" y="3216"/>
                <a:chExt cx="1920" cy="720"/>
              </a:xfrm>
            </p:grpSpPr>
            <p:sp>
              <p:nvSpPr>
                <p:cNvPr id="50400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1" name="Line 225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2" name="Group 226"/>
              <p:cNvGrpSpPr>
                <a:grpSpLocks/>
              </p:cNvGrpSpPr>
              <p:nvPr/>
            </p:nvGrpSpPr>
            <p:grpSpPr bwMode="auto">
              <a:xfrm>
                <a:off x="3408" y="3168"/>
                <a:ext cx="1920" cy="768"/>
                <a:chOff x="3408" y="3216"/>
                <a:chExt cx="1920" cy="720"/>
              </a:xfrm>
            </p:grpSpPr>
            <p:sp>
              <p:nvSpPr>
                <p:cNvPr id="50403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4" name="Line 228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5" name="Group 229"/>
              <p:cNvGrpSpPr>
                <a:grpSpLocks/>
              </p:cNvGrpSpPr>
              <p:nvPr/>
            </p:nvGrpSpPr>
            <p:grpSpPr bwMode="auto">
              <a:xfrm>
                <a:off x="3408" y="3264"/>
                <a:ext cx="1920" cy="576"/>
                <a:chOff x="3408" y="3216"/>
                <a:chExt cx="1920" cy="720"/>
              </a:xfrm>
            </p:grpSpPr>
            <p:sp>
              <p:nvSpPr>
                <p:cNvPr id="50406" name="Line 230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07" name="Line 231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408" name="Group 232"/>
              <p:cNvGrpSpPr>
                <a:grpSpLocks/>
              </p:cNvGrpSpPr>
              <p:nvPr/>
            </p:nvGrpSpPr>
            <p:grpSpPr bwMode="auto">
              <a:xfrm>
                <a:off x="3408" y="3360"/>
                <a:ext cx="1920" cy="384"/>
                <a:chOff x="3408" y="3216"/>
                <a:chExt cx="1920" cy="720"/>
              </a:xfrm>
            </p:grpSpPr>
            <p:sp>
              <p:nvSpPr>
                <p:cNvPr id="50409" name="Line 233"/>
                <p:cNvSpPr>
                  <a:spLocks noChangeShapeType="1"/>
                </p:cNvSpPr>
                <p:nvPr/>
              </p:nvSpPr>
              <p:spPr bwMode="auto">
                <a:xfrm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10" name="Line 234"/>
                <p:cNvSpPr>
                  <a:spLocks noChangeShapeType="1"/>
                </p:cNvSpPr>
                <p:nvPr/>
              </p:nvSpPr>
              <p:spPr bwMode="auto">
                <a:xfrm flipH="1" flipV="1">
                  <a:off x="3408" y="3216"/>
                  <a:ext cx="1920" cy="72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0412" name="Rectangle 236"/>
            <p:cNvSpPr>
              <a:spLocks noChangeArrowheads="1"/>
            </p:cNvSpPr>
            <p:nvPr/>
          </p:nvSpPr>
          <p:spPr bwMode="auto">
            <a:xfrm>
              <a:off x="2840" y="2511"/>
              <a:ext cx="336" cy="1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413" name="Rectangle 237"/>
          <p:cNvSpPr>
            <a:spLocks noChangeArrowheads="1"/>
          </p:cNvSpPr>
          <p:nvPr/>
        </p:nvSpPr>
        <p:spPr bwMode="auto">
          <a:xfrm>
            <a:off x="6019800" y="5000625"/>
            <a:ext cx="533400" cy="1857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418" name="Rectangle 242"/>
          <p:cNvSpPr>
            <a:spLocks noChangeArrowheads="1"/>
          </p:cNvSpPr>
          <p:nvPr/>
        </p:nvSpPr>
        <p:spPr bwMode="auto">
          <a:xfrm>
            <a:off x="762000" y="1066800"/>
            <a:ext cx="27892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Parallel rays converge</a:t>
            </a:r>
          </a:p>
          <a:p>
            <a:r>
              <a:rPr lang="en-US" sz="2000">
                <a:latin typeface="Chalkboard" charset="0"/>
              </a:rPr>
              <a:t>at the focal plane</a:t>
            </a:r>
          </a:p>
        </p:txBody>
      </p:sp>
      <p:sp>
        <p:nvSpPr>
          <p:cNvPr id="50419" name="Rectangle 243"/>
          <p:cNvSpPr>
            <a:spLocks noChangeArrowheads="1"/>
          </p:cNvSpPr>
          <p:nvPr/>
        </p:nvSpPr>
        <p:spPr bwMode="auto">
          <a:xfrm>
            <a:off x="4830763" y="1068388"/>
            <a:ext cx="42037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that cross in the focal plane</a:t>
            </a:r>
          </a:p>
          <a:p>
            <a:r>
              <a:rPr lang="en-US" sz="2000">
                <a:latin typeface="Chalkboard" charset="0"/>
              </a:rPr>
              <a:t>end up parallel</a:t>
            </a:r>
          </a:p>
        </p:txBody>
      </p:sp>
      <p:sp>
        <p:nvSpPr>
          <p:cNvPr id="50420" name="Rectangle 244"/>
          <p:cNvSpPr>
            <a:spLocks noChangeArrowheads="1"/>
          </p:cNvSpPr>
          <p:nvPr/>
        </p:nvSpPr>
        <p:spPr bwMode="auto">
          <a:xfrm>
            <a:off x="1752600" y="3962400"/>
            <a:ext cx="54752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Rays through the lens center are unaffected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Imaging</a:t>
            </a:r>
          </a:p>
        </p:txBody>
      </p:sp>
      <p:sp>
        <p:nvSpPr>
          <p:cNvPr id="15428" name="Rectangle 68"/>
          <p:cNvSpPr>
            <a:spLocks noChangeArrowheads="1"/>
          </p:cNvSpPr>
          <p:nvPr/>
        </p:nvSpPr>
        <p:spPr bwMode="auto">
          <a:xfrm>
            <a:off x="3149600" y="1397000"/>
            <a:ext cx="304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</a:p>
        </p:txBody>
      </p:sp>
      <p:sp>
        <p:nvSpPr>
          <p:cNvPr id="15435" name="Rectangle 75"/>
          <p:cNvSpPr>
            <a:spLocks noChangeArrowheads="1"/>
          </p:cNvSpPr>
          <p:nvPr/>
        </p:nvSpPr>
        <p:spPr bwMode="auto">
          <a:xfrm>
            <a:off x="533400" y="5086350"/>
            <a:ext cx="172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The lens law:</a:t>
            </a:r>
          </a:p>
        </p:txBody>
      </p:sp>
      <p:grpSp>
        <p:nvGrpSpPr>
          <p:cNvPr id="15494" name="Group 134"/>
          <p:cNvGrpSpPr>
            <a:grpSpLocks/>
          </p:cNvGrpSpPr>
          <p:nvPr/>
        </p:nvGrpSpPr>
        <p:grpSpPr bwMode="auto">
          <a:xfrm>
            <a:off x="2286000" y="4835525"/>
            <a:ext cx="1905000" cy="914400"/>
            <a:chOff x="912" y="2405"/>
            <a:chExt cx="1200" cy="576"/>
          </a:xfrm>
        </p:grpSpPr>
        <p:sp>
          <p:nvSpPr>
            <p:cNvPr id="15438" name="AutoShape 78"/>
            <p:cNvSpPr>
              <a:spLocks noChangeArrowheads="1"/>
            </p:cNvSpPr>
            <p:nvPr/>
          </p:nvSpPr>
          <p:spPr bwMode="auto">
            <a:xfrm>
              <a:off x="912" y="2405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36" name="Object 76"/>
            <p:cNvGraphicFramePr>
              <a:graphicFrameLocks noChangeAspect="1"/>
            </p:cNvGraphicFramePr>
            <p:nvPr/>
          </p:nvGraphicFramePr>
          <p:xfrm>
            <a:off x="1104" y="2479"/>
            <a:ext cx="816" cy="428"/>
          </p:xfrm>
          <a:graphic>
            <a:graphicData uri="http://schemas.openxmlformats.org/presentationml/2006/ole">
              <p:oleObj spid="_x0000_s15436" name="Equation" r:id="rId4" imgW="774700" imgH="406400" progId="Equation.3">
                <p:embed/>
              </p:oleObj>
            </a:graphicData>
          </a:graphic>
        </p:graphicFrame>
      </p:grpSp>
      <p:sp>
        <p:nvSpPr>
          <p:cNvPr id="15419" name="Rectangle 59"/>
          <p:cNvSpPr>
            <a:spLocks noChangeArrowheads="1"/>
          </p:cNvSpPr>
          <p:nvPr/>
        </p:nvSpPr>
        <p:spPr bwMode="auto">
          <a:xfrm>
            <a:off x="8001000" y="1541463"/>
            <a:ext cx="9906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15440" name="Rectangle 80"/>
          <p:cNvSpPr>
            <a:spLocks noChangeArrowheads="1"/>
          </p:cNvSpPr>
          <p:nvPr/>
        </p:nvSpPr>
        <p:spPr bwMode="auto">
          <a:xfrm>
            <a:off x="5105400" y="5086350"/>
            <a:ext cx="17986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Magnification:</a:t>
            </a:r>
          </a:p>
        </p:txBody>
      </p:sp>
      <p:grpSp>
        <p:nvGrpSpPr>
          <p:cNvPr id="15495" name="Group 135"/>
          <p:cNvGrpSpPr>
            <a:grpSpLocks/>
          </p:cNvGrpSpPr>
          <p:nvPr/>
        </p:nvGrpSpPr>
        <p:grpSpPr bwMode="auto">
          <a:xfrm>
            <a:off x="6934200" y="4835525"/>
            <a:ext cx="1905000" cy="914400"/>
            <a:chOff x="3414" y="2400"/>
            <a:chExt cx="1200" cy="576"/>
          </a:xfrm>
        </p:grpSpPr>
        <p:sp>
          <p:nvSpPr>
            <p:cNvPr id="15439" name="AutoShape 79"/>
            <p:cNvSpPr>
              <a:spLocks noChangeArrowheads="1"/>
            </p:cNvSpPr>
            <p:nvPr/>
          </p:nvSpPr>
          <p:spPr bwMode="auto">
            <a:xfrm>
              <a:off x="3414" y="2400"/>
              <a:ext cx="1200" cy="576"/>
            </a:xfrm>
            <a:prstGeom prst="roundRect">
              <a:avLst>
                <a:gd name="adj" fmla="val 16667"/>
              </a:avLst>
            </a:prstGeom>
            <a:solidFill>
              <a:srgbClr val="99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441" name="Object 81"/>
            <p:cNvGraphicFramePr>
              <a:graphicFrameLocks noChangeAspect="1"/>
            </p:cNvGraphicFramePr>
            <p:nvPr/>
          </p:nvGraphicFramePr>
          <p:xfrm>
            <a:off x="3586" y="2474"/>
            <a:ext cx="856" cy="428"/>
          </p:xfrm>
          <a:graphic>
            <a:graphicData uri="http://schemas.openxmlformats.org/presentationml/2006/ole">
              <p:oleObj spid="_x0000_s15441" name="Equation" r:id="rId5" imgW="812800" imgH="406400" progId="Equation.3">
                <p:embed/>
              </p:oleObj>
            </a:graphicData>
          </a:graphic>
        </p:graphicFrame>
      </p:grpSp>
      <p:sp>
        <p:nvSpPr>
          <p:cNvPr id="15364" name="Freeform 4"/>
          <p:cNvSpPr>
            <a:spLocks/>
          </p:cNvSpPr>
          <p:nvPr/>
        </p:nvSpPr>
        <p:spPr bwMode="auto">
          <a:xfrm>
            <a:off x="3100388" y="1863725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1295400" y="2579688"/>
            <a:ext cx="7162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Freeform 43"/>
          <p:cNvSpPr>
            <a:spLocks/>
          </p:cNvSpPr>
          <p:nvPr/>
        </p:nvSpPr>
        <p:spPr bwMode="auto">
          <a:xfrm>
            <a:off x="1295400" y="1925638"/>
            <a:ext cx="7162800" cy="1300162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248" y="0"/>
              </a:cxn>
              <a:cxn ang="0">
                <a:pos x="4512" y="480"/>
              </a:cxn>
              <a:cxn ang="0">
                <a:pos x="1248" y="955"/>
              </a:cxn>
              <a:cxn ang="0">
                <a:pos x="0" y="480"/>
              </a:cxn>
            </a:cxnLst>
            <a:rect l="0" t="0" r="r" b="b"/>
            <a:pathLst>
              <a:path w="4512" h="955">
                <a:moveTo>
                  <a:pt x="0" y="480"/>
                </a:moveTo>
                <a:lnTo>
                  <a:pt x="1248" y="0"/>
                </a:lnTo>
                <a:lnTo>
                  <a:pt x="4512" y="480"/>
                </a:lnTo>
                <a:lnTo>
                  <a:pt x="1248" y="955"/>
                </a:lnTo>
                <a:lnTo>
                  <a:pt x="0" y="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 flipH="1">
            <a:off x="1295400" y="365283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1" name="Rectangle 71"/>
          <p:cNvSpPr>
            <a:spLocks noChangeArrowheads="1"/>
          </p:cNvSpPr>
          <p:nvPr/>
        </p:nvSpPr>
        <p:spPr bwMode="auto">
          <a:xfrm>
            <a:off x="19812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1</a:t>
            </a:r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 flipH="1">
            <a:off x="3276600" y="3652838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33" name="Rectangle 73"/>
          <p:cNvSpPr>
            <a:spLocks noChangeArrowheads="1"/>
          </p:cNvSpPr>
          <p:nvPr/>
        </p:nvSpPr>
        <p:spPr bwMode="auto">
          <a:xfrm>
            <a:off x="5638800" y="32607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/>
              <a:t>L</a:t>
            </a:r>
            <a:r>
              <a:rPr lang="en-US" sz="1800" i="1" baseline="-25000"/>
              <a:t>2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62000" y="1795463"/>
            <a:ext cx="9906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 flipV="1">
            <a:off x="1287463" y="2314575"/>
            <a:ext cx="0" cy="522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1" name="Freeform 61"/>
          <p:cNvSpPr>
            <a:spLocks/>
          </p:cNvSpPr>
          <p:nvPr/>
        </p:nvSpPr>
        <p:spPr bwMode="auto">
          <a:xfrm>
            <a:off x="8462963" y="1905000"/>
            <a:ext cx="1587" cy="1335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81"/>
              </a:cxn>
            </a:cxnLst>
            <a:rect l="0" t="0" r="r" b="b"/>
            <a:pathLst>
              <a:path w="1" h="981">
                <a:moveTo>
                  <a:pt x="0" y="0"/>
                </a:moveTo>
                <a:lnTo>
                  <a:pt x="0" y="981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Rectangle 62"/>
          <p:cNvSpPr>
            <a:spLocks noChangeArrowheads="1"/>
          </p:cNvSpPr>
          <p:nvPr/>
        </p:nvSpPr>
        <p:spPr bwMode="auto">
          <a:xfrm>
            <a:off x="762000" y="2449513"/>
            <a:ext cx="5334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1</a:t>
            </a:r>
            <a:endParaRPr lang="en-US" sz="1800">
              <a:latin typeface="Helvetica Neue" charset="0"/>
            </a:endParaRPr>
          </a:p>
        </p:txBody>
      </p:sp>
      <p:grpSp>
        <p:nvGrpSpPr>
          <p:cNvPr id="15453" name="Group 93"/>
          <p:cNvGrpSpPr>
            <a:grpSpLocks/>
          </p:cNvGrpSpPr>
          <p:nvPr/>
        </p:nvGrpSpPr>
        <p:grpSpPr bwMode="auto">
          <a:xfrm>
            <a:off x="1295400" y="1905000"/>
            <a:ext cx="7167563" cy="1320800"/>
            <a:chOff x="816" y="1232"/>
            <a:chExt cx="4515" cy="971"/>
          </a:xfrm>
        </p:grpSpPr>
        <p:sp>
          <p:nvSpPr>
            <p:cNvPr id="15446" name="Freeform 86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47" name="Freeform 87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4" name="Group 94"/>
          <p:cNvGrpSpPr>
            <a:grpSpLocks/>
          </p:cNvGrpSpPr>
          <p:nvPr/>
        </p:nvGrpSpPr>
        <p:grpSpPr bwMode="auto">
          <a:xfrm flipV="1">
            <a:off x="1295400" y="1927225"/>
            <a:ext cx="7167563" cy="1322388"/>
            <a:chOff x="816" y="1232"/>
            <a:chExt cx="4515" cy="971"/>
          </a:xfrm>
        </p:grpSpPr>
        <p:sp>
          <p:nvSpPr>
            <p:cNvPr id="15455" name="Freeform 95"/>
            <p:cNvSpPr>
              <a:spLocks/>
            </p:cNvSpPr>
            <p:nvPr/>
          </p:nvSpPr>
          <p:spPr bwMode="auto">
            <a:xfrm>
              <a:off x="816" y="1232"/>
              <a:ext cx="4515" cy="971"/>
            </a:xfrm>
            <a:custGeom>
              <a:avLst/>
              <a:gdLst/>
              <a:ahLst/>
              <a:cxnLst>
                <a:cxn ang="0">
                  <a:pos x="0" y="689"/>
                </a:cxn>
                <a:cxn ang="0">
                  <a:pos x="1245" y="971"/>
                </a:cxn>
                <a:cxn ang="0">
                  <a:pos x="4515" y="0"/>
                </a:cxn>
                <a:cxn ang="0">
                  <a:pos x="1251" y="16"/>
                </a:cxn>
                <a:cxn ang="0">
                  <a:pos x="0" y="689"/>
                </a:cxn>
              </a:cxnLst>
              <a:rect l="0" t="0" r="r" b="b"/>
              <a:pathLst>
                <a:path w="4515" h="971">
                  <a:moveTo>
                    <a:pt x="0" y="689"/>
                  </a:moveTo>
                  <a:lnTo>
                    <a:pt x="1245" y="971"/>
                  </a:lnTo>
                  <a:lnTo>
                    <a:pt x="4515" y="0"/>
                  </a:lnTo>
                  <a:lnTo>
                    <a:pt x="1251" y="16"/>
                  </a:lnTo>
                  <a:lnTo>
                    <a:pt x="0" y="689"/>
                  </a:lnTo>
                  <a:close/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56" name="Freeform 96"/>
            <p:cNvSpPr>
              <a:spLocks/>
            </p:cNvSpPr>
            <p:nvPr/>
          </p:nvSpPr>
          <p:spPr bwMode="auto">
            <a:xfrm>
              <a:off x="816" y="1232"/>
              <a:ext cx="4512" cy="688"/>
            </a:xfrm>
            <a:custGeom>
              <a:avLst/>
              <a:gdLst/>
              <a:ahLst/>
              <a:cxnLst>
                <a:cxn ang="0">
                  <a:pos x="0" y="688"/>
                </a:cxn>
                <a:cxn ang="0">
                  <a:pos x="4512" y="0"/>
                </a:cxn>
              </a:cxnLst>
              <a:rect l="0" t="0" r="r" b="b"/>
              <a:pathLst>
                <a:path w="4512" h="688">
                  <a:moveTo>
                    <a:pt x="0" y="688"/>
                  </a:moveTo>
                  <a:lnTo>
                    <a:pt x="4512" y="0"/>
                  </a:ln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1287463" y="2919413"/>
            <a:ext cx="0" cy="908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3284538" y="3405188"/>
            <a:ext cx="0" cy="414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475663" y="3340100"/>
            <a:ext cx="0" cy="465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02" name="Rectangle 142"/>
          <p:cNvSpPr>
            <a:spLocks noChangeArrowheads="1"/>
          </p:cNvSpPr>
          <p:nvPr/>
        </p:nvSpPr>
        <p:spPr bwMode="auto">
          <a:xfrm>
            <a:off x="8534400" y="2379663"/>
            <a:ext cx="4572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d</a:t>
            </a:r>
            <a:r>
              <a:rPr lang="en-US" sz="1800" i="1" baseline="-25000"/>
              <a:t>2</a:t>
            </a:r>
            <a:endParaRPr lang="en-US" sz="1800">
              <a:latin typeface="Helvetica Neue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Real and virtual images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1122363" y="1076325"/>
            <a:ext cx="742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 i="1"/>
              <a:t>f&gt;0</a:t>
            </a:r>
          </a:p>
        </p:txBody>
      </p:sp>
      <p:sp>
        <p:nvSpPr>
          <p:cNvPr id="52228" name="Freeform 4"/>
          <p:cNvSpPr>
            <a:spLocks/>
          </p:cNvSpPr>
          <p:nvPr/>
        </p:nvSpPr>
        <p:spPr bwMode="auto">
          <a:xfrm>
            <a:off x="1404938" y="1389063"/>
            <a:ext cx="177800" cy="1417637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563563" y="2105025"/>
            <a:ext cx="33385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Freeform 6"/>
          <p:cNvSpPr>
            <a:spLocks/>
          </p:cNvSpPr>
          <p:nvPr/>
        </p:nvSpPr>
        <p:spPr bwMode="auto">
          <a:xfrm>
            <a:off x="563563" y="1450975"/>
            <a:ext cx="3338512" cy="1300163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248" y="0"/>
              </a:cxn>
              <a:cxn ang="0">
                <a:pos x="4512" y="480"/>
              </a:cxn>
              <a:cxn ang="0">
                <a:pos x="1248" y="955"/>
              </a:cxn>
              <a:cxn ang="0">
                <a:pos x="0" y="480"/>
              </a:cxn>
            </a:cxnLst>
            <a:rect l="0" t="0" r="r" b="b"/>
            <a:pathLst>
              <a:path w="4512" h="955">
                <a:moveTo>
                  <a:pt x="0" y="480"/>
                </a:moveTo>
                <a:lnTo>
                  <a:pt x="1248" y="0"/>
                </a:lnTo>
                <a:lnTo>
                  <a:pt x="4512" y="480"/>
                </a:lnTo>
                <a:lnTo>
                  <a:pt x="1248" y="955"/>
                </a:lnTo>
                <a:lnTo>
                  <a:pt x="0" y="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0" y="1514475"/>
            <a:ext cx="9874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>
                <a:latin typeface="Chalkboard" charset="0"/>
              </a:rPr>
              <a:t>Object</a:t>
            </a:r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 flipV="1">
            <a:off x="558800" y="1839913"/>
            <a:ext cx="0" cy="522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Freeform 9"/>
          <p:cNvSpPr>
            <a:spLocks/>
          </p:cNvSpPr>
          <p:nvPr/>
        </p:nvSpPr>
        <p:spPr bwMode="auto">
          <a:xfrm>
            <a:off x="3905250" y="1430338"/>
            <a:ext cx="0" cy="1335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81"/>
              </a:cxn>
            </a:cxnLst>
            <a:rect l="0" t="0" r="r" b="b"/>
            <a:pathLst>
              <a:path w="1" h="981">
                <a:moveTo>
                  <a:pt x="0" y="0"/>
                </a:moveTo>
                <a:lnTo>
                  <a:pt x="0" y="981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 flipH="1">
            <a:off x="563563" y="3178175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527050" y="2846388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i="1"/>
              <a:t>L</a:t>
            </a:r>
            <a:r>
              <a:rPr lang="en-US" sz="1600" i="1" baseline="-25000"/>
              <a:t>1</a:t>
            </a:r>
            <a:r>
              <a:rPr lang="en-US" sz="1600" i="1"/>
              <a:t>&gt;f</a:t>
            </a:r>
          </a:p>
        </p:txBody>
      </p:sp>
      <p:sp>
        <p:nvSpPr>
          <p:cNvPr id="52236" name="Line 12"/>
          <p:cNvSpPr>
            <a:spLocks noChangeShapeType="1"/>
          </p:cNvSpPr>
          <p:nvPr/>
        </p:nvSpPr>
        <p:spPr bwMode="auto">
          <a:xfrm>
            <a:off x="558800" y="2444750"/>
            <a:ext cx="0" cy="908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>
            <a:off x="1490663" y="2930525"/>
            <a:ext cx="0" cy="4143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Rectangle 14"/>
          <p:cNvSpPr>
            <a:spLocks noChangeArrowheads="1"/>
          </p:cNvSpPr>
          <p:nvPr/>
        </p:nvSpPr>
        <p:spPr bwMode="auto">
          <a:xfrm>
            <a:off x="6946900" y="1076325"/>
            <a:ext cx="742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 i="1"/>
              <a:t>f&gt;0</a:t>
            </a:r>
          </a:p>
        </p:txBody>
      </p:sp>
      <p:sp>
        <p:nvSpPr>
          <p:cNvPr id="52239" name="Freeform 15"/>
          <p:cNvSpPr>
            <a:spLocks/>
          </p:cNvSpPr>
          <p:nvPr/>
        </p:nvSpPr>
        <p:spPr bwMode="auto">
          <a:xfrm>
            <a:off x="7229475" y="1389063"/>
            <a:ext cx="177800" cy="1417637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Freeform 16"/>
          <p:cNvSpPr>
            <a:spLocks/>
          </p:cNvSpPr>
          <p:nvPr/>
        </p:nvSpPr>
        <p:spPr bwMode="auto">
          <a:xfrm>
            <a:off x="6842125" y="896938"/>
            <a:ext cx="2057400" cy="2397125"/>
          </a:xfrm>
          <a:custGeom>
            <a:avLst/>
            <a:gdLst/>
            <a:ahLst/>
            <a:cxnLst>
              <a:cxn ang="0">
                <a:pos x="1274" y="1510"/>
              </a:cxn>
              <a:cxn ang="0">
                <a:pos x="296" y="1168"/>
              </a:cxn>
              <a:cxn ang="0">
                <a:pos x="0" y="758"/>
              </a:cxn>
              <a:cxn ang="0">
                <a:pos x="296" y="349"/>
              </a:cxn>
              <a:cxn ang="0">
                <a:pos x="1296" y="0"/>
              </a:cxn>
            </a:cxnLst>
            <a:rect l="0" t="0" r="r" b="b"/>
            <a:pathLst>
              <a:path w="1296" h="1510">
                <a:moveTo>
                  <a:pt x="1274" y="1510"/>
                </a:moveTo>
                <a:lnTo>
                  <a:pt x="296" y="1168"/>
                </a:lnTo>
                <a:lnTo>
                  <a:pt x="0" y="758"/>
                </a:lnTo>
                <a:lnTo>
                  <a:pt x="296" y="349"/>
                </a:lnTo>
                <a:lnTo>
                  <a:pt x="129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5995988" y="1820863"/>
            <a:ext cx="8842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>
                <a:latin typeface="Chalkboard" charset="0"/>
              </a:rPr>
              <a:t>Object</a:t>
            </a:r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 flipV="1">
            <a:off x="6843713" y="1939925"/>
            <a:ext cx="0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 flipH="1">
            <a:off x="6845300" y="3178175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4" name="Rectangle 20"/>
          <p:cNvSpPr>
            <a:spLocks noChangeArrowheads="1"/>
          </p:cNvSpPr>
          <p:nvPr/>
        </p:nvSpPr>
        <p:spPr bwMode="auto">
          <a:xfrm>
            <a:off x="6672263" y="2816225"/>
            <a:ext cx="792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i="1"/>
              <a:t>L</a:t>
            </a:r>
            <a:r>
              <a:rPr lang="en-US" sz="1600" i="1" baseline="-25000"/>
              <a:t>1</a:t>
            </a:r>
            <a:r>
              <a:rPr lang="en-US" sz="1600" i="1"/>
              <a:t>&lt;f</a:t>
            </a:r>
          </a:p>
        </p:txBody>
      </p:sp>
      <p:sp>
        <p:nvSpPr>
          <p:cNvPr id="52245" name="Line 21"/>
          <p:cNvSpPr>
            <a:spLocks noChangeShapeType="1"/>
          </p:cNvSpPr>
          <p:nvPr/>
        </p:nvSpPr>
        <p:spPr bwMode="auto">
          <a:xfrm>
            <a:off x="6843713" y="2317750"/>
            <a:ext cx="0" cy="103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6" name="Line 22"/>
          <p:cNvSpPr>
            <a:spLocks noChangeShapeType="1"/>
          </p:cNvSpPr>
          <p:nvPr/>
        </p:nvSpPr>
        <p:spPr bwMode="auto">
          <a:xfrm>
            <a:off x="7315200" y="2930525"/>
            <a:ext cx="0" cy="4143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7" name="Line 23"/>
          <p:cNvSpPr>
            <a:spLocks noChangeShapeType="1"/>
          </p:cNvSpPr>
          <p:nvPr/>
        </p:nvSpPr>
        <p:spPr bwMode="auto">
          <a:xfrm>
            <a:off x="6813550" y="2106613"/>
            <a:ext cx="20859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8" name="Freeform 24"/>
          <p:cNvSpPr>
            <a:spLocks/>
          </p:cNvSpPr>
          <p:nvPr/>
        </p:nvSpPr>
        <p:spPr bwMode="auto">
          <a:xfrm>
            <a:off x="5427663" y="1468438"/>
            <a:ext cx="1836737" cy="631825"/>
          </a:xfrm>
          <a:custGeom>
            <a:avLst/>
            <a:gdLst/>
            <a:ahLst/>
            <a:cxnLst>
              <a:cxn ang="0">
                <a:pos x="0" y="398"/>
              </a:cxn>
              <a:cxn ang="0">
                <a:pos x="1157" y="0"/>
              </a:cxn>
            </a:cxnLst>
            <a:rect l="0" t="0" r="r" b="b"/>
            <a:pathLst>
              <a:path w="1157" h="398">
                <a:moveTo>
                  <a:pt x="0" y="398"/>
                </a:moveTo>
                <a:lnTo>
                  <a:pt x="1157" y="0"/>
                </a:ln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49" name="Freeform 25"/>
          <p:cNvSpPr>
            <a:spLocks/>
          </p:cNvSpPr>
          <p:nvPr/>
        </p:nvSpPr>
        <p:spPr bwMode="auto">
          <a:xfrm>
            <a:off x="5427663" y="2100263"/>
            <a:ext cx="1844675" cy="635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2" y="400"/>
              </a:cxn>
            </a:cxnLst>
            <a:rect l="0" t="0" r="r" b="b"/>
            <a:pathLst>
              <a:path w="1162" h="400">
                <a:moveTo>
                  <a:pt x="0" y="0"/>
                </a:moveTo>
                <a:lnTo>
                  <a:pt x="1162" y="400"/>
                </a:ln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0" name="Line 26"/>
          <p:cNvSpPr>
            <a:spLocks noChangeShapeType="1"/>
          </p:cNvSpPr>
          <p:nvPr/>
        </p:nvSpPr>
        <p:spPr bwMode="auto">
          <a:xfrm>
            <a:off x="5459413" y="2106613"/>
            <a:ext cx="1357312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1" name="Line 27"/>
          <p:cNvSpPr>
            <a:spLocks noChangeShapeType="1"/>
          </p:cNvSpPr>
          <p:nvPr/>
        </p:nvSpPr>
        <p:spPr bwMode="auto">
          <a:xfrm flipV="1">
            <a:off x="5421313" y="1466850"/>
            <a:ext cx="0" cy="1270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52" name="Rectangle 28"/>
          <p:cNvSpPr>
            <a:spLocks noChangeArrowheads="1"/>
          </p:cNvSpPr>
          <p:nvPr/>
        </p:nvSpPr>
        <p:spPr bwMode="auto">
          <a:xfrm>
            <a:off x="3214688" y="965200"/>
            <a:ext cx="1417637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1600">
                <a:latin typeface="Chalkboard" charset="0"/>
              </a:rPr>
              <a:t>Real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sz="1600">
                <a:latin typeface="Chalkboard" charset="0"/>
              </a:rPr>
              <a:t>image</a:t>
            </a:r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1908175" y="3690938"/>
            <a:ext cx="9953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 i="1"/>
              <a:t>f&lt;0</a:t>
            </a:r>
          </a:p>
        </p:txBody>
      </p:sp>
      <p:sp>
        <p:nvSpPr>
          <p:cNvPr id="52254" name="Rectangle 30"/>
          <p:cNvSpPr>
            <a:spLocks noChangeArrowheads="1"/>
          </p:cNvSpPr>
          <p:nvPr/>
        </p:nvSpPr>
        <p:spPr bwMode="auto">
          <a:xfrm>
            <a:off x="447675" y="4251325"/>
            <a:ext cx="13223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>
                <a:latin typeface="Chalkboard" charset="0"/>
              </a:rPr>
              <a:t>Object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941388" y="4019550"/>
            <a:ext cx="2436812" cy="1600200"/>
            <a:chOff x="593" y="2984"/>
            <a:chExt cx="1535" cy="1008"/>
          </a:xfrm>
        </p:grpSpPr>
        <p:sp>
          <p:nvSpPr>
            <p:cNvPr id="52256" name="Rectangle 32"/>
            <p:cNvSpPr>
              <a:spLocks noChangeArrowheads="1"/>
            </p:cNvSpPr>
            <p:nvPr/>
          </p:nvSpPr>
          <p:spPr bwMode="auto">
            <a:xfrm>
              <a:off x="728" y="3647"/>
              <a:ext cx="898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Virtual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image</a:t>
              </a:r>
            </a:p>
          </p:txBody>
        </p:sp>
        <p:sp>
          <p:nvSpPr>
            <p:cNvPr id="52257" name="Freeform 33"/>
            <p:cNvSpPr>
              <a:spLocks/>
            </p:cNvSpPr>
            <p:nvPr/>
          </p:nvSpPr>
          <p:spPr bwMode="auto">
            <a:xfrm flipH="1">
              <a:off x="1414" y="2984"/>
              <a:ext cx="142" cy="1008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0" y="576"/>
                </a:cxn>
                <a:cxn ang="0">
                  <a:pos x="144" y="576"/>
                </a:cxn>
                <a:cxn ang="0">
                  <a:pos x="144" y="0"/>
                </a:cxn>
              </a:cxnLst>
              <a:rect l="0" t="0" r="r" b="b"/>
              <a:pathLst>
                <a:path w="144" h="576">
                  <a:moveTo>
                    <a:pt x="144" y="0"/>
                  </a:moveTo>
                  <a:cubicBezTo>
                    <a:pt x="144" y="0"/>
                    <a:pt x="72" y="0"/>
                    <a:pt x="0" y="0"/>
                  </a:cubicBezTo>
                  <a:cubicBezTo>
                    <a:pt x="34" y="178"/>
                    <a:pt x="60" y="338"/>
                    <a:pt x="0" y="576"/>
                  </a:cubicBezTo>
                  <a:cubicBezTo>
                    <a:pt x="72" y="576"/>
                    <a:pt x="144" y="576"/>
                    <a:pt x="144" y="576"/>
                  </a:cubicBezTo>
                  <a:cubicBezTo>
                    <a:pt x="96" y="406"/>
                    <a:pt x="96" y="174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8" name="Line 34"/>
            <p:cNvSpPr>
              <a:spLocks noChangeShapeType="1"/>
            </p:cNvSpPr>
            <p:nvPr/>
          </p:nvSpPr>
          <p:spPr bwMode="auto">
            <a:xfrm flipV="1">
              <a:off x="722" y="3323"/>
              <a:ext cx="0" cy="3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9" name="Freeform 35"/>
            <p:cNvSpPr>
              <a:spLocks/>
            </p:cNvSpPr>
            <p:nvPr/>
          </p:nvSpPr>
          <p:spPr bwMode="auto">
            <a:xfrm>
              <a:off x="593" y="3488"/>
              <a:ext cx="1535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5" y="0"/>
                </a:cxn>
              </a:cxnLst>
              <a:rect l="0" t="0" r="r" b="b"/>
              <a:pathLst>
                <a:path w="1535" h="1">
                  <a:moveTo>
                    <a:pt x="0" y="0"/>
                  </a:moveTo>
                  <a:lnTo>
                    <a:pt x="1535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0" name="Line 36"/>
            <p:cNvSpPr>
              <a:spLocks noChangeShapeType="1"/>
            </p:cNvSpPr>
            <p:nvPr/>
          </p:nvSpPr>
          <p:spPr bwMode="auto">
            <a:xfrm flipV="1">
              <a:off x="1145" y="3419"/>
              <a:ext cx="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1" name="Freeform 37"/>
            <p:cNvSpPr>
              <a:spLocks/>
            </p:cNvSpPr>
            <p:nvPr/>
          </p:nvSpPr>
          <p:spPr bwMode="auto">
            <a:xfrm>
              <a:off x="722" y="3019"/>
              <a:ext cx="1401" cy="955"/>
            </a:xfrm>
            <a:custGeom>
              <a:avLst/>
              <a:gdLst/>
              <a:ahLst/>
              <a:cxnLst>
                <a:cxn ang="0">
                  <a:pos x="1401" y="955"/>
                </a:cxn>
                <a:cxn ang="0">
                  <a:pos x="779" y="637"/>
                </a:cxn>
                <a:cxn ang="0">
                  <a:pos x="0" y="469"/>
                </a:cxn>
                <a:cxn ang="0">
                  <a:pos x="779" y="299"/>
                </a:cxn>
                <a:cxn ang="0">
                  <a:pos x="1395" y="0"/>
                </a:cxn>
              </a:cxnLst>
              <a:rect l="0" t="0" r="r" b="b"/>
              <a:pathLst>
                <a:path w="1401" h="955">
                  <a:moveTo>
                    <a:pt x="1401" y="955"/>
                  </a:moveTo>
                  <a:lnTo>
                    <a:pt x="779" y="637"/>
                  </a:lnTo>
                  <a:lnTo>
                    <a:pt x="0" y="469"/>
                  </a:lnTo>
                  <a:lnTo>
                    <a:pt x="779" y="299"/>
                  </a:lnTo>
                  <a:lnTo>
                    <a:pt x="1395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2" name="Line 38"/>
            <p:cNvSpPr>
              <a:spLocks noChangeShapeType="1"/>
            </p:cNvSpPr>
            <p:nvPr/>
          </p:nvSpPr>
          <p:spPr bwMode="auto">
            <a:xfrm flipV="1">
              <a:off x="1150" y="3356"/>
              <a:ext cx="265" cy="1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3" name="Line 39"/>
            <p:cNvSpPr>
              <a:spLocks noChangeShapeType="1"/>
            </p:cNvSpPr>
            <p:nvPr/>
          </p:nvSpPr>
          <p:spPr bwMode="auto">
            <a:xfrm>
              <a:off x="1144" y="3483"/>
              <a:ext cx="309" cy="15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65" name="Rectangle 41"/>
          <p:cNvSpPr>
            <a:spLocks noChangeArrowheads="1"/>
          </p:cNvSpPr>
          <p:nvPr/>
        </p:nvSpPr>
        <p:spPr bwMode="auto">
          <a:xfrm flipH="1">
            <a:off x="5916613" y="3689350"/>
            <a:ext cx="99536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600" i="1"/>
              <a:t>f&lt;0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5386388" y="4017963"/>
            <a:ext cx="2963862" cy="1600200"/>
            <a:chOff x="3393" y="2867"/>
            <a:chExt cx="1867" cy="1008"/>
          </a:xfrm>
        </p:grpSpPr>
        <p:sp>
          <p:nvSpPr>
            <p:cNvPr id="52267" name="Rectangle 43"/>
            <p:cNvSpPr>
              <a:spLocks noChangeArrowheads="1"/>
            </p:cNvSpPr>
            <p:nvPr/>
          </p:nvSpPr>
          <p:spPr bwMode="auto">
            <a:xfrm flipH="1">
              <a:off x="3895" y="3530"/>
              <a:ext cx="898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Virtual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object</a:t>
              </a:r>
            </a:p>
          </p:txBody>
        </p:sp>
        <p:sp>
          <p:nvSpPr>
            <p:cNvPr id="52268" name="Freeform 44"/>
            <p:cNvSpPr>
              <a:spLocks/>
            </p:cNvSpPr>
            <p:nvPr/>
          </p:nvSpPr>
          <p:spPr bwMode="auto">
            <a:xfrm>
              <a:off x="3965" y="2867"/>
              <a:ext cx="142" cy="1008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0" y="576"/>
                </a:cxn>
                <a:cxn ang="0">
                  <a:pos x="144" y="576"/>
                </a:cxn>
                <a:cxn ang="0">
                  <a:pos x="144" y="0"/>
                </a:cxn>
              </a:cxnLst>
              <a:rect l="0" t="0" r="r" b="b"/>
              <a:pathLst>
                <a:path w="144" h="576">
                  <a:moveTo>
                    <a:pt x="144" y="0"/>
                  </a:moveTo>
                  <a:cubicBezTo>
                    <a:pt x="144" y="0"/>
                    <a:pt x="72" y="0"/>
                    <a:pt x="0" y="0"/>
                  </a:cubicBezTo>
                  <a:cubicBezTo>
                    <a:pt x="34" y="178"/>
                    <a:pt x="60" y="338"/>
                    <a:pt x="0" y="576"/>
                  </a:cubicBezTo>
                  <a:cubicBezTo>
                    <a:pt x="72" y="576"/>
                    <a:pt x="144" y="576"/>
                    <a:pt x="144" y="576"/>
                  </a:cubicBezTo>
                  <a:cubicBezTo>
                    <a:pt x="96" y="406"/>
                    <a:pt x="96" y="174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9" name="Line 45"/>
            <p:cNvSpPr>
              <a:spLocks noChangeShapeType="1"/>
            </p:cNvSpPr>
            <p:nvPr/>
          </p:nvSpPr>
          <p:spPr bwMode="auto">
            <a:xfrm flipH="1" flipV="1">
              <a:off x="4799" y="3206"/>
              <a:ext cx="0" cy="3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0" name="Freeform 46"/>
            <p:cNvSpPr>
              <a:spLocks/>
            </p:cNvSpPr>
            <p:nvPr/>
          </p:nvSpPr>
          <p:spPr bwMode="auto">
            <a:xfrm flipH="1">
              <a:off x="3393" y="3371"/>
              <a:ext cx="1535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5" y="0"/>
                </a:cxn>
              </a:cxnLst>
              <a:rect l="0" t="0" r="r" b="b"/>
              <a:pathLst>
                <a:path w="1535" h="1">
                  <a:moveTo>
                    <a:pt x="0" y="0"/>
                  </a:moveTo>
                  <a:lnTo>
                    <a:pt x="1535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1" name="Line 47"/>
            <p:cNvSpPr>
              <a:spLocks noChangeShapeType="1"/>
            </p:cNvSpPr>
            <p:nvPr/>
          </p:nvSpPr>
          <p:spPr bwMode="auto">
            <a:xfrm flipH="1" flipV="1">
              <a:off x="4376" y="3302"/>
              <a:ext cx="0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2" name="Freeform 48"/>
            <p:cNvSpPr>
              <a:spLocks/>
            </p:cNvSpPr>
            <p:nvPr/>
          </p:nvSpPr>
          <p:spPr bwMode="auto">
            <a:xfrm flipH="1">
              <a:off x="3398" y="2902"/>
              <a:ext cx="1401" cy="955"/>
            </a:xfrm>
            <a:custGeom>
              <a:avLst/>
              <a:gdLst/>
              <a:ahLst/>
              <a:cxnLst>
                <a:cxn ang="0">
                  <a:pos x="1401" y="955"/>
                </a:cxn>
                <a:cxn ang="0">
                  <a:pos x="779" y="637"/>
                </a:cxn>
                <a:cxn ang="0">
                  <a:pos x="0" y="469"/>
                </a:cxn>
                <a:cxn ang="0">
                  <a:pos x="779" y="299"/>
                </a:cxn>
                <a:cxn ang="0">
                  <a:pos x="1395" y="0"/>
                </a:cxn>
              </a:cxnLst>
              <a:rect l="0" t="0" r="r" b="b"/>
              <a:pathLst>
                <a:path w="1401" h="955">
                  <a:moveTo>
                    <a:pt x="1401" y="955"/>
                  </a:moveTo>
                  <a:lnTo>
                    <a:pt x="779" y="637"/>
                  </a:lnTo>
                  <a:lnTo>
                    <a:pt x="0" y="469"/>
                  </a:lnTo>
                  <a:lnTo>
                    <a:pt x="779" y="299"/>
                  </a:lnTo>
                  <a:lnTo>
                    <a:pt x="1395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3" name="Line 49"/>
            <p:cNvSpPr>
              <a:spLocks noChangeShapeType="1"/>
            </p:cNvSpPr>
            <p:nvPr/>
          </p:nvSpPr>
          <p:spPr bwMode="auto">
            <a:xfrm flipH="1" flipV="1">
              <a:off x="4106" y="3239"/>
              <a:ext cx="265" cy="1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4" name="Line 50"/>
            <p:cNvSpPr>
              <a:spLocks noChangeShapeType="1"/>
            </p:cNvSpPr>
            <p:nvPr/>
          </p:nvSpPr>
          <p:spPr bwMode="auto">
            <a:xfrm flipH="1">
              <a:off x="4068" y="3366"/>
              <a:ext cx="309" cy="15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5" name="Line 51"/>
            <p:cNvSpPr>
              <a:spLocks noChangeShapeType="1"/>
            </p:cNvSpPr>
            <p:nvPr/>
          </p:nvSpPr>
          <p:spPr bwMode="auto">
            <a:xfrm>
              <a:off x="3629" y="3370"/>
              <a:ext cx="5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6" name="Line 52"/>
            <p:cNvSpPr>
              <a:spLocks noChangeShapeType="1"/>
            </p:cNvSpPr>
            <p:nvPr/>
          </p:nvSpPr>
          <p:spPr bwMode="auto">
            <a:xfrm>
              <a:off x="3639" y="3011"/>
              <a:ext cx="41" cy="2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7" name="Line 53"/>
            <p:cNvSpPr>
              <a:spLocks noChangeShapeType="1"/>
            </p:cNvSpPr>
            <p:nvPr/>
          </p:nvSpPr>
          <p:spPr bwMode="auto">
            <a:xfrm flipV="1">
              <a:off x="3639" y="3711"/>
              <a:ext cx="41" cy="2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8" name="Rectangle 54"/>
            <p:cNvSpPr>
              <a:spLocks noChangeArrowheads="1"/>
            </p:cNvSpPr>
            <p:nvPr/>
          </p:nvSpPr>
          <p:spPr bwMode="auto">
            <a:xfrm>
              <a:off x="4367" y="2906"/>
              <a:ext cx="893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Real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sz="1600">
                  <a:latin typeface="Chalkboard" charset="0"/>
                </a:rPr>
                <a:t>image</a:t>
              </a:r>
            </a:p>
          </p:txBody>
        </p:sp>
      </p:grpSp>
      <p:sp>
        <p:nvSpPr>
          <p:cNvPr id="52279" name="Rectangle 55"/>
          <p:cNvSpPr>
            <a:spLocks noChangeArrowheads="1"/>
          </p:cNvSpPr>
          <p:nvPr/>
        </p:nvSpPr>
        <p:spPr bwMode="auto">
          <a:xfrm>
            <a:off x="5030788" y="935038"/>
            <a:ext cx="82708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sz="1600">
                <a:latin typeface="Chalkboard" charset="0"/>
              </a:rPr>
              <a:t>Virtual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sz="1600">
                <a:latin typeface="Chalkboard" charset="0"/>
              </a:rPr>
              <a:t>image</a:t>
            </a:r>
          </a:p>
        </p:txBody>
      </p:sp>
      <p:sp>
        <p:nvSpPr>
          <p:cNvPr id="52280" name="Line 56"/>
          <p:cNvSpPr>
            <a:spLocks noChangeShapeType="1"/>
          </p:cNvSpPr>
          <p:nvPr/>
        </p:nvSpPr>
        <p:spPr bwMode="auto">
          <a:xfrm>
            <a:off x="1030288" y="2105025"/>
            <a:ext cx="7143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81" name="Line 57"/>
          <p:cNvSpPr>
            <a:spLocks noChangeShapeType="1"/>
          </p:cNvSpPr>
          <p:nvPr/>
        </p:nvSpPr>
        <p:spPr bwMode="auto">
          <a:xfrm flipV="1">
            <a:off x="1054100" y="1724025"/>
            <a:ext cx="47625" cy="333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82" name="Line 58"/>
          <p:cNvSpPr>
            <a:spLocks noChangeShapeType="1"/>
          </p:cNvSpPr>
          <p:nvPr/>
        </p:nvSpPr>
        <p:spPr bwMode="auto">
          <a:xfrm>
            <a:off x="1041400" y="2436813"/>
            <a:ext cx="60325" cy="412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58800" y="1473200"/>
            <a:ext cx="7824788" cy="3519488"/>
            <a:chOff x="352" y="928"/>
            <a:chExt cx="4929" cy="2217"/>
          </a:xfrm>
        </p:grpSpPr>
        <p:sp>
          <p:nvSpPr>
            <p:cNvPr id="52283" name="Line 59"/>
            <p:cNvSpPr>
              <a:spLocks noChangeShapeType="1"/>
            </p:cNvSpPr>
            <p:nvPr/>
          </p:nvSpPr>
          <p:spPr bwMode="auto">
            <a:xfrm>
              <a:off x="352" y="1168"/>
              <a:ext cx="2107" cy="57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4" name="Line 60"/>
            <p:cNvSpPr>
              <a:spLocks noChangeShapeType="1"/>
            </p:cNvSpPr>
            <p:nvPr/>
          </p:nvSpPr>
          <p:spPr bwMode="auto">
            <a:xfrm>
              <a:off x="3408" y="928"/>
              <a:ext cx="1873" cy="613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5" name="Line 61"/>
            <p:cNvSpPr>
              <a:spLocks noChangeShapeType="1"/>
            </p:cNvSpPr>
            <p:nvPr/>
          </p:nvSpPr>
          <p:spPr bwMode="auto">
            <a:xfrm>
              <a:off x="726" y="2863"/>
              <a:ext cx="1276" cy="28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6" name="Line 62"/>
            <p:cNvSpPr>
              <a:spLocks noChangeShapeType="1"/>
            </p:cNvSpPr>
            <p:nvPr/>
          </p:nvSpPr>
          <p:spPr bwMode="auto">
            <a:xfrm flipV="1">
              <a:off x="3831" y="2868"/>
              <a:ext cx="967" cy="209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88" name="Rectangle 64"/>
          <p:cNvSpPr>
            <a:spLocks noChangeArrowheads="1"/>
          </p:cNvSpPr>
          <p:nvPr/>
        </p:nvSpPr>
        <p:spPr bwMode="auto">
          <a:xfrm>
            <a:off x="727075" y="6026150"/>
            <a:ext cx="57213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Chalkboard" charset="0"/>
              </a:rPr>
              <a:t>The same lens law applies: Negative lenses have negative </a:t>
            </a:r>
            <a:r>
              <a:rPr lang="en-US" sz="1600" i="1">
                <a:latin typeface="Chalkboard" charset="0"/>
              </a:rPr>
              <a:t>f</a:t>
            </a:r>
          </a:p>
          <a:p>
            <a:r>
              <a:rPr lang="en-US" sz="1600">
                <a:latin typeface="Chalkboard" charset="0"/>
              </a:rPr>
              <a:t>Virtual objects or images have negative values of </a:t>
            </a:r>
            <a:r>
              <a:rPr lang="en-US" sz="1600" i="1">
                <a:latin typeface="Chalkboard" charset="0"/>
              </a:rPr>
              <a:t>L</a:t>
            </a:r>
            <a:r>
              <a:rPr lang="en-US" sz="1600" baseline="-25000">
                <a:latin typeface="Chalkboard" charset="0"/>
              </a:rPr>
              <a:t>1</a:t>
            </a:r>
            <a:r>
              <a:rPr lang="en-US" sz="1600">
                <a:latin typeface="Chalkboard" charset="0"/>
              </a:rPr>
              <a:t> or </a:t>
            </a:r>
            <a:r>
              <a:rPr lang="en-US" sz="1600" i="1">
                <a:latin typeface="Chalkboard" charset="0"/>
              </a:rPr>
              <a:t>L</a:t>
            </a:r>
            <a:r>
              <a:rPr lang="en-US" sz="1600" baseline="-25000">
                <a:latin typeface="Chalkboard" charset="0"/>
              </a:rPr>
              <a:t>2</a:t>
            </a:r>
            <a:endParaRPr lang="en-US" sz="1600"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Grp="1" noChangeArrowheads="1"/>
          </p:cNvSpPr>
          <p:nvPr>
            <p:ph type="title"/>
          </p:nvPr>
        </p:nvSpPr>
        <p:spPr>
          <a:xfrm>
            <a:off x="746125" y="0"/>
            <a:ext cx="7772400" cy="609600"/>
          </a:xfrm>
        </p:spPr>
        <p:txBody>
          <a:bodyPr/>
          <a:lstStyle/>
          <a:p>
            <a:r>
              <a:rPr lang="en-US" sz="3200"/>
              <a:t>Finite vs. Infinite Conjugate Imaging</a:t>
            </a:r>
          </a:p>
        </p:txBody>
      </p:sp>
      <p:sp>
        <p:nvSpPr>
          <p:cNvPr id="57347" name="Freeform 3"/>
          <p:cNvSpPr>
            <a:spLocks/>
          </p:cNvSpPr>
          <p:nvPr/>
        </p:nvSpPr>
        <p:spPr bwMode="auto">
          <a:xfrm>
            <a:off x="1471613" y="444817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809625" y="4941888"/>
            <a:ext cx="76739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34" y="2"/>
              </a:cxn>
            </a:cxnLst>
            <a:rect l="0" t="0" r="r" b="b"/>
            <a:pathLst>
              <a:path w="4834" h="2">
                <a:moveTo>
                  <a:pt x="0" y="0"/>
                </a:moveTo>
                <a:lnTo>
                  <a:pt x="4834" y="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63525" y="4311650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 flipV="1">
            <a:off x="804863" y="4764088"/>
            <a:ext cx="0" cy="3540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482725" y="412750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>
            <a:off x="809625" y="4675188"/>
            <a:ext cx="7673975" cy="531812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531" y="0"/>
              </a:cxn>
              <a:cxn ang="0">
                <a:pos x="2936" y="0"/>
              </a:cxn>
              <a:cxn ang="0">
                <a:pos x="4834" y="170"/>
              </a:cxn>
              <a:cxn ang="0">
                <a:pos x="2952" y="335"/>
              </a:cxn>
              <a:cxn ang="0">
                <a:pos x="536" y="335"/>
              </a:cxn>
              <a:cxn ang="0">
                <a:pos x="0" y="166"/>
              </a:cxn>
            </a:cxnLst>
            <a:rect l="0" t="0" r="r" b="b"/>
            <a:pathLst>
              <a:path w="4834" h="335">
                <a:moveTo>
                  <a:pt x="0" y="166"/>
                </a:moveTo>
                <a:lnTo>
                  <a:pt x="531" y="0"/>
                </a:lnTo>
                <a:lnTo>
                  <a:pt x="2936" y="0"/>
                </a:lnTo>
                <a:lnTo>
                  <a:pt x="4834" y="170"/>
                </a:lnTo>
                <a:lnTo>
                  <a:pt x="2952" y="335"/>
                </a:lnTo>
                <a:lnTo>
                  <a:pt x="536" y="335"/>
                </a:lnTo>
                <a:lnTo>
                  <a:pt x="0" y="16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Freeform 9"/>
          <p:cNvSpPr>
            <a:spLocks/>
          </p:cNvSpPr>
          <p:nvPr/>
        </p:nvSpPr>
        <p:spPr bwMode="auto">
          <a:xfrm>
            <a:off x="809625" y="4760913"/>
            <a:ext cx="7673975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2"/>
              </a:cxn>
              <a:cxn ang="0">
                <a:pos x="2952" y="504"/>
              </a:cxn>
              <a:cxn ang="0">
                <a:pos x="4578" y="499"/>
              </a:cxn>
              <a:cxn ang="0">
                <a:pos x="4834" y="499"/>
              </a:cxn>
            </a:cxnLst>
            <a:rect l="0" t="0" r="r" b="b"/>
            <a:pathLst>
              <a:path w="4834" h="504">
                <a:moveTo>
                  <a:pt x="0" y="0"/>
                </a:moveTo>
                <a:lnTo>
                  <a:pt x="531" y="2"/>
                </a:lnTo>
                <a:lnTo>
                  <a:pt x="2952" y="504"/>
                </a:lnTo>
                <a:lnTo>
                  <a:pt x="4578" y="499"/>
                </a:lnTo>
                <a:lnTo>
                  <a:pt x="4834" y="4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Freeform 10"/>
          <p:cNvSpPr>
            <a:spLocks/>
          </p:cNvSpPr>
          <p:nvPr/>
        </p:nvSpPr>
        <p:spPr bwMode="auto">
          <a:xfrm>
            <a:off x="809625" y="4498975"/>
            <a:ext cx="7666038" cy="13319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531" y="0"/>
              </a:cxn>
              <a:cxn ang="0">
                <a:pos x="2947" y="505"/>
              </a:cxn>
              <a:cxn ang="0">
                <a:pos x="4829" y="665"/>
              </a:cxn>
              <a:cxn ang="0">
                <a:pos x="2963" y="839"/>
              </a:cxn>
              <a:cxn ang="0">
                <a:pos x="536" y="334"/>
              </a:cxn>
              <a:cxn ang="0">
                <a:pos x="0" y="167"/>
              </a:cxn>
            </a:cxnLst>
            <a:rect l="0" t="0" r="r" b="b"/>
            <a:pathLst>
              <a:path w="4829" h="839">
                <a:moveTo>
                  <a:pt x="0" y="167"/>
                </a:moveTo>
                <a:lnTo>
                  <a:pt x="531" y="0"/>
                </a:lnTo>
                <a:lnTo>
                  <a:pt x="2947" y="505"/>
                </a:lnTo>
                <a:lnTo>
                  <a:pt x="4829" y="665"/>
                </a:lnTo>
                <a:lnTo>
                  <a:pt x="2963" y="839"/>
                </a:lnTo>
                <a:lnTo>
                  <a:pt x="536" y="334"/>
                </a:lnTo>
                <a:lnTo>
                  <a:pt x="0" y="167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Freeform 11"/>
          <p:cNvSpPr>
            <a:spLocks/>
          </p:cNvSpPr>
          <p:nvPr/>
        </p:nvSpPr>
        <p:spPr bwMode="auto">
          <a:xfrm>
            <a:off x="814388" y="4316413"/>
            <a:ext cx="7686675" cy="806450"/>
          </a:xfrm>
          <a:custGeom>
            <a:avLst/>
            <a:gdLst/>
            <a:ahLst/>
            <a:cxnLst>
              <a:cxn ang="0">
                <a:pos x="0" y="508"/>
              </a:cxn>
              <a:cxn ang="0">
                <a:pos x="528" y="508"/>
              </a:cxn>
              <a:cxn ang="0">
                <a:pos x="2949" y="6"/>
              </a:cxn>
              <a:cxn ang="0">
                <a:pos x="4842" y="0"/>
              </a:cxn>
            </a:cxnLst>
            <a:rect l="0" t="0" r="r" b="b"/>
            <a:pathLst>
              <a:path w="4842" h="508">
                <a:moveTo>
                  <a:pt x="0" y="508"/>
                </a:moveTo>
                <a:lnTo>
                  <a:pt x="528" y="508"/>
                </a:lnTo>
                <a:lnTo>
                  <a:pt x="2949" y="6"/>
                </a:lnTo>
                <a:lnTo>
                  <a:pt x="484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Freeform 12"/>
          <p:cNvSpPr>
            <a:spLocks/>
          </p:cNvSpPr>
          <p:nvPr/>
        </p:nvSpPr>
        <p:spPr bwMode="auto">
          <a:xfrm>
            <a:off x="809625" y="4056063"/>
            <a:ext cx="7673975" cy="1333500"/>
          </a:xfrm>
          <a:custGeom>
            <a:avLst/>
            <a:gdLst/>
            <a:ahLst/>
            <a:cxnLst>
              <a:cxn ang="0">
                <a:pos x="0" y="674"/>
              </a:cxn>
              <a:cxn ang="0">
                <a:pos x="531" y="840"/>
              </a:cxn>
              <a:cxn ang="0">
                <a:pos x="2947" y="335"/>
              </a:cxn>
              <a:cxn ang="0">
                <a:pos x="4834" y="165"/>
              </a:cxn>
              <a:cxn ang="0">
                <a:pos x="2963" y="0"/>
              </a:cxn>
              <a:cxn ang="0">
                <a:pos x="536" y="505"/>
              </a:cxn>
              <a:cxn ang="0">
                <a:pos x="0" y="674"/>
              </a:cxn>
            </a:cxnLst>
            <a:rect l="0" t="0" r="r" b="b"/>
            <a:pathLst>
              <a:path w="4834" h="840">
                <a:moveTo>
                  <a:pt x="0" y="674"/>
                </a:moveTo>
                <a:lnTo>
                  <a:pt x="531" y="840"/>
                </a:lnTo>
                <a:lnTo>
                  <a:pt x="2947" y="335"/>
                </a:lnTo>
                <a:lnTo>
                  <a:pt x="4834" y="165"/>
                </a:lnTo>
                <a:lnTo>
                  <a:pt x="2963" y="0"/>
                </a:lnTo>
                <a:lnTo>
                  <a:pt x="536" y="505"/>
                </a:lnTo>
                <a:lnTo>
                  <a:pt x="0" y="674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1119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 flipH="1">
            <a:off x="16525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1881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804863" y="5162550"/>
            <a:ext cx="0" cy="9286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V="1">
            <a:off x="2522538" y="52514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flipV="1">
            <a:off x="1652588" y="5427663"/>
            <a:ext cx="0" cy="708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 flipH="1">
            <a:off x="8143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7" name="Freeform 63"/>
          <p:cNvSpPr>
            <a:spLocks/>
          </p:cNvSpPr>
          <p:nvPr/>
        </p:nvSpPr>
        <p:spPr bwMode="auto">
          <a:xfrm>
            <a:off x="1474788" y="147002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8" name="Freeform 64"/>
          <p:cNvSpPr>
            <a:spLocks/>
          </p:cNvSpPr>
          <p:nvPr/>
        </p:nvSpPr>
        <p:spPr bwMode="auto">
          <a:xfrm>
            <a:off x="652463" y="1958975"/>
            <a:ext cx="5265737" cy="793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3317" y="0"/>
              </a:cxn>
            </a:cxnLst>
            <a:rect l="0" t="0" r="r" b="b"/>
            <a:pathLst>
              <a:path w="3317" h="5">
                <a:moveTo>
                  <a:pt x="0" y="5"/>
                </a:move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9" name="Rectangle 65"/>
          <p:cNvSpPr>
            <a:spLocks noChangeArrowheads="1"/>
          </p:cNvSpPr>
          <p:nvPr/>
        </p:nvSpPr>
        <p:spPr bwMode="auto">
          <a:xfrm>
            <a:off x="192088" y="1306513"/>
            <a:ext cx="9906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410" name="Line 66"/>
          <p:cNvSpPr>
            <a:spLocks noChangeShapeType="1"/>
          </p:cNvSpPr>
          <p:nvPr/>
        </p:nvSpPr>
        <p:spPr bwMode="auto">
          <a:xfrm flipV="1">
            <a:off x="646113" y="1754188"/>
            <a:ext cx="0" cy="4064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1" name="Rectangle 67"/>
          <p:cNvSpPr>
            <a:spLocks noChangeArrowheads="1"/>
          </p:cNvSpPr>
          <p:nvPr/>
        </p:nvSpPr>
        <p:spPr bwMode="auto">
          <a:xfrm>
            <a:off x="1485900" y="114935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2" name="Freeform 68"/>
          <p:cNvSpPr>
            <a:spLocks/>
          </p:cNvSpPr>
          <p:nvPr/>
        </p:nvSpPr>
        <p:spPr bwMode="auto">
          <a:xfrm>
            <a:off x="660400" y="1697038"/>
            <a:ext cx="5275263" cy="531812"/>
          </a:xfrm>
          <a:custGeom>
            <a:avLst/>
            <a:gdLst/>
            <a:ahLst/>
            <a:cxnLst>
              <a:cxn ang="0">
                <a:pos x="3312" y="165"/>
              </a:cxn>
              <a:cxn ang="0">
                <a:pos x="632" y="335"/>
              </a:cxn>
              <a:cxn ang="0">
                <a:pos x="0" y="165"/>
              </a:cxn>
              <a:cxn ang="0">
                <a:pos x="627" y="0"/>
              </a:cxn>
              <a:cxn ang="0">
                <a:pos x="3323" y="170"/>
              </a:cxn>
            </a:cxnLst>
            <a:rect l="0" t="0" r="r" b="b"/>
            <a:pathLst>
              <a:path w="3323" h="335">
                <a:moveTo>
                  <a:pt x="3312" y="165"/>
                </a:moveTo>
                <a:lnTo>
                  <a:pt x="632" y="335"/>
                </a:lnTo>
                <a:lnTo>
                  <a:pt x="0" y="165"/>
                </a:lnTo>
                <a:lnTo>
                  <a:pt x="627" y="0"/>
                </a:lnTo>
                <a:lnTo>
                  <a:pt x="3323" y="17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3" name="Freeform 69"/>
          <p:cNvSpPr>
            <a:spLocks/>
          </p:cNvSpPr>
          <p:nvPr/>
        </p:nvSpPr>
        <p:spPr bwMode="auto">
          <a:xfrm>
            <a:off x="655638" y="1781175"/>
            <a:ext cx="5262562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0" y="3"/>
              </a:cxn>
              <a:cxn ang="0">
                <a:pos x="3315" y="560"/>
              </a:cxn>
            </a:cxnLst>
            <a:rect l="0" t="0" r="r" b="b"/>
            <a:pathLst>
              <a:path w="3315" h="560">
                <a:moveTo>
                  <a:pt x="0" y="0"/>
                </a:moveTo>
                <a:lnTo>
                  <a:pt x="630" y="3"/>
                </a:lnTo>
                <a:lnTo>
                  <a:pt x="3315" y="56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4" name="Freeform 70"/>
          <p:cNvSpPr>
            <a:spLocks/>
          </p:cNvSpPr>
          <p:nvPr/>
        </p:nvSpPr>
        <p:spPr bwMode="auto">
          <a:xfrm>
            <a:off x="655638" y="1520825"/>
            <a:ext cx="5254625" cy="1149350"/>
          </a:xfrm>
          <a:custGeom>
            <a:avLst/>
            <a:gdLst/>
            <a:ahLst/>
            <a:cxnLst>
              <a:cxn ang="0">
                <a:pos x="3304" y="724"/>
              </a:cxn>
              <a:cxn ang="0">
                <a:pos x="635" y="334"/>
              </a:cxn>
              <a:cxn ang="0">
                <a:pos x="0" y="161"/>
              </a:cxn>
              <a:cxn ang="0">
                <a:pos x="630" y="0"/>
              </a:cxn>
              <a:cxn ang="0">
                <a:pos x="3310" y="719"/>
              </a:cxn>
            </a:cxnLst>
            <a:rect l="0" t="0" r="r" b="b"/>
            <a:pathLst>
              <a:path w="3310" h="724">
                <a:moveTo>
                  <a:pt x="3304" y="724"/>
                </a:moveTo>
                <a:lnTo>
                  <a:pt x="635" y="334"/>
                </a:lnTo>
                <a:lnTo>
                  <a:pt x="0" y="161"/>
                </a:lnTo>
                <a:lnTo>
                  <a:pt x="630" y="0"/>
                </a:lnTo>
                <a:lnTo>
                  <a:pt x="3310" y="7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5" name="Freeform 71"/>
          <p:cNvSpPr>
            <a:spLocks/>
          </p:cNvSpPr>
          <p:nvPr/>
        </p:nvSpPr>
        <p:spPr bwMode="auto">
          <a:xfrm>
            <a:off x="652463" y="1255713"/>
            <a:ext cx="5273675" cy="900112"/>
          </a:xfrm>
          <a:custGeom>
            <a:avLst/>
            <a:gdLst/>
            <a:ahLst/>
            <a:cxnLst>
              <a:cxn ang="0">
                <a:pos x="0" y="567"/>
              </a:cxn>
              <a:cxn ang="0">
                <a:pos x="632" y="560"/>
              </a:cxn>
              <a:cxn ang="0">
                <a:pos x="3322" y="0"/>
              </a:cxn>
            </a:cxnLst>
            <a:rect l="0" t="0" r="r" b="b"/>
            <a:pathLst>
              <a:path w="3322" h="567">
                <a:moveTo>
                  <a:pt x="0" y="567"/>
                </a:moveTo>
                <a:lnTo>
                  <a:pt x="632" y="560"/>
                </a:lnTo>
                <a:lnTo>
                  <a:pt x="33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6" name="Freeform 72"/>
          <p:cNvSpPr>
            <a:spLocks/>
          </p:cNvSpPr>
          <p:nvPr/>
        </p:nvSpPr>
        <p:spPr bwMode="auto">
          <a:xfrm>
            <a:off x="652463" y="1273175"/>
            <a:ext cx="5265737" cy="1138238"/>
          </a:xfrm>
          <a:custGeom>
            <a:avLst/>
            <a:gdLst/>
            <a:ahLst/>
            <a:cxnLst>
              <a:cxn ang="0">
                <a:pos x="3317" y="0"/>
              </a:cxn>
              <a:cxn ang="0">
                <a:pos x="637" y="382"/>
              </a:cxn>
              <a:cxn ang="0">
                <a:pos x="0" y="555"/>
              </a:cxn>
              <a:cxn ang="0">
                <a:pos x="632" y="717"/>
              </a:cxn>
              <a:cxn ang="0">
                <a:pos x="3317" y="0"/>
              </a:cxn>
            </a:cxnLst>
            <a:rect l="0" t="0" r="r" b="b"/>
            <a:pathLst>
              <a:path w="3317" h="717">
                <a:moveTo>
                  <a:pt x="3317" y="0"/>
                </a:moveTo>
                <a:lnTo>
                  <a:pt x="637" y="382"/>
                </a:lnTo>
                <a:lnTo>
                  <a:pt x="0" y="555"/>
                </a:lnTo>
                <a:lnTo>
                  <a:pt x="632" y="717"/>
                </a:ln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7" name="Rectangle 73"/>
          <p:cNvSpPr>
            <a:spLocks noChangeArrowheads="1"/>
          </p:cNvSpPr>
          <p:nvPr/>
        </p:nvSpPr>
        <p:spPr bwMode="auto">
          <a:xfrm>
            <a:off x="930275" y="2495550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&gt;f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8" name="Line 74"/>
          <p:cNvSpPr>
            <a:spLocks noChangeShapeType="1"/>
          </p:cNvSpPr>
          <p:nvPr/>
        </p:nvSpPr>
        <p:spPr bwMode="auto">
          <a:xfrm flipH="1">
            <a:off x="1655763" y="2828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9" name="Rectangle 75"/>
          <p:cNvSpPr>
            <a:spLocks noChangeArrowheads="1"/>
          </p:cNvSpPr>
          <p:nvPr/>
        </p:nvSpPr>
        <p:spPr bwMode="auto">
          <a:xfrm>
            <a:off x="1884363" y="2495550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21" name="Line 77"/>
          <p:cNvSpPr>
            <a:spLocks noChangeShapeType="1"/>
          </p:cNvSpPr>
          <p:nvPr/>
        </p:nvSpPr>
        <p:spPr bwMode="auto">
          <a:xfrm flipV="1">
            <a:off x="2525713" y="2273300"/>
            <a:ext cx="0" cy="669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2" name="Line 78"/>
          <p:cNvSpPr>
            <a:spLocks noChangeShapeType="1"/>
          </p:cNvSpPr>
          <p:nvPr/>
        </p:nvSpPr>
        <p:spPr bwMode="auto">
          <a:xfrm flipV="1">
            <a:off x="1655763" y="244951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3" name="Line 79"/>
          <p:cNvSpPr>
            <a:spLocks noChangeShapeType="1"/>
          </p:cNvSpPr>
          <p:nvPr/>
        </p:nvSpPr>
        <p:spPr bwMode="auto">
          <a:xfrm flipH="1">
            <a:off x="647700" y="282892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6" name="Rectangle 82"/>
          <p:cNvSpPr>
            <a:spLocks noChangeArrowheads="1"/>
          </p:cNvSpPr>
          <p:nvPr/>
        </p:nvSpPr>
        <p:spPr bwMode="auto">
          <a:xfrm>
            <a:off x="5473700" y="942975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57427" name="Freeform 83"/>
          <p:cNvSpPr>
            <a:spLocks/>
          </p:cNvSpPr>
          <p:nvPr/>
        </p:nvSpPr>
        <p:spPr bwMode="auto">
          <a:xfrm>
            <a:off x="5918200" y="1255713"/>
            <a:ext cx="7938" cy="1422400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896"/>
              </a:cxn>
            </a:cxnLst>
            <a:rect l="0" t="0" r="r" b="b"/>
            <a:pathLst>
              <a:path w="5" h="896">
                <a:moveTo>
                  <a:pt x="5" y="0"/>
                </a:moveTo>
                <a:lnTo>
                  <a:pt x="0" y="896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37" name="Line 93"/>
          <p:cNvSpPr>
            <a:spLocks noChangeShapeType="1"/>
          </p:cNvSpPr>
          <p:nvPr/>
        </p:nvSpPr>
        <p:spPr bwMode="auto">
          <a:xfrm flipV="1">
            <a:off x="639763" y="2176463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0" name="Rectangle 96"/>
          <p:cNvSpPr>
            <a:spLocks noChangeArrowheads="1"/>
          </p:cNvSpPr>
          <p:nvPr/>
        </p:nvSpPr>
        <p:spPr bwMode="auto">
          <a:xfrm>
            <a:off x="171450" y="641350"/>
            <a:ext cx="53403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Finite conjugate imaging (older objectives)</a:t>
            </a:r>
          </a:p>
        </p:txBody>
      </p:sp>
      <p:sp>
        <p:nvSpPr>
          <p:cNvPr id="57442" name="Line 98"/>
          <p:cNvSpPr>
            <a:spLocks noChangeShapeType="1"/>
          </p:cNvSpPr>
          <p:nvPr/>
        </p:nvSpPr>
        <p:spPr bwMode="auto">
          <a:xfrm flipV="1">
            <a:off x="5176838" y="4310063"/>
            <a:ext cx="3338512" cy="704850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Rectangle 20"/>
          <p:cNvSpPr>
            <a:spLocks noChangeArrowheads="1"/>
          </p:cNvSpPr>
          <p:nvPr/>
        </p:nvSpPr>
        <p:spPr bwMode="auto">
          <a:xfrm>
            <a:off x="5241925" y="3508375"/>
            <a:ext cx="3733800" cy="2562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4" name="Rectangle 100"/>
          <p:cNvSpPr>
            <a:spLocks noChangeArrowheads="1"/>
          </p:cNvSpPr>
          <p:nvPr/>
        </p:nvSpPr>
        <p:spPr bwMode="auto">
          <a:xfrm>
            <a:off x="6323013" y="3302000"/>
            <a:ext cx="21621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00FF"/>
                </a:solidFill>
                <a:latin typeface="Chalkboard" charset="0"/>
              </a:rPr>
              <a:t>Image at infinity</a:t>
            </a:r>
            <a:endParaRPr lang="en-US" sz="2000" i="1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57441" name="Rectangle 97"/>
          <p:cNvSpPr>
            <a:spLocks noChangeArrowheads="1"/>
          </p:cNvSpPr>
          <p:nvPr/>
        </p:nvSpPr>
        <p:spPr bwMode="auto">
          <a:xfrm>
            <a:off x="171450" y="3302000"/>
            <a:ext cx="5881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Infinite conjugate imaging (modern objectives).</a:t>
            </a:r>
          </a:p>
        </p:txBody>
      </p:sp>
      <p:grpSp>
        <p:nvGrpSpPr>
          <p:cNvPr id="57453" name="Group 109"/>
          <p:cNvGrpSpPr>
            <a:grpSpLocks/>
          </p:cNvGrpSpPr>
          <p:nvPr/>
        </p:nvGrpSpPr>
        <p:grpSpPr bwMode="auto">
          <a:xfrm>
            <a:off x="2566988" y="3609975"/>
            <a:ext cx="6459537" cy="3182938"/>
            <a:chOff x="1617" y="2274"/>
            <a:chExt cx="4069" cy="2005"/>
          </a:xfrm>
        </p:grpSpPr>
        <p:sp>
          <p:nvSpPr>
            <p:cNvPr id="57374" name="Rectangle 30"/>
            <p:cNvSpPr>
              <a:spLocks noChangeArrowheads="1"/>
            </p:cNvSpPr>
            <p:nvPr/>
          </p:nvSpPr>
          <p:spPr bwMode="auto">
            <a:xfrm>
              <a:off x="3377" y="2279"/>
              <a:ext cx="28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sp>
          <p:nvSpPr>
            <p:cNvPr id="57375" name="Rectangle 31"/>
            <p:cNvSpPr>
              <a:spLocks noChangeArrowheads="1"/>
            </p:cNvSpPr>
            <p:nvPr/>
          </p:nvSpPr>
          <p:spPr bwMode="auto">
            <a:xfrm>
              <a:off x="4599" y="3548"/>
              <a:ext cx="288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grpSp>
          <p:nvGrpSpPr>
            <p:cNvPr id="57451" name="Group 107"/>
            <p:cNvGrpSpPr>
              <a:grpSpLocks/>
            </p:cNvGrpSpPr>
            <p:nvPr/>
          </p:nvGrpSpPr>
          <p:grpSpPr bwMode="auto">
            <a:xfrm>
              <a:off x="1617" y="2274"/>
              <a:ext cx="4069" cy="2005"/>
              <a:chOff x="1617" y="2274"/>
              <a:chExt cx="4069" cy="2005"/>
            </a:xfrm>
          </p:grpSpPr>
          <p:sp>
            <p:nvSpPr>
              <p:cNvPr id="57367" name="Rectangle 23"/>
              <p:cNvSpPr>
                <a:spLocks noChangeArrowheads="1"/>
              </p:cNvSpPr>
              <p:nvPr/>
            </p:nvSpPr>
            <p:spPr bwMode="auto">
              <a:xfrm>
                <a:off x="2497" y="3894"/>
                <a:ext cx="1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halkboard" charset="0"/>
                  </a:rPr>
                  <a:t>Magnification:</a:t>
                </a:r>
              </a:p>
            </p:txBody>
          </p:sp>
          <p:graphicFrame>
            <p:nvGraphicFramePr>
              <p:cNvPr id="57368" name="Object 24"/>
              <p:cNvGraphicFramePr>
                <a:graphicFrameLocks noChangeAspect="1"/>
              </p:cNvGraphicFramePr>
              <p:nvPr/>
            </p:nvGraphicFramePr>
            <p:xfrm>
              <a:off x="3856" y="3851"/>
              <a:ext cx="522" cy="428"/>
            </p:xfrm>
            <a:graphic>
              <a:graphicData uri="http://schemas.openxmlformats.org/presentationml/2006/ole">
                <p:oleObj spid="_x0000_s57368" name="Equation" r:id="rId4" imgW="495300" imgH="406400" progId="Equation.3">
                  <p:embed/>
                </p:oleObj>
              </a:graphicData>
            </a:graphic>
          </p:graphicFrame>
          <p:sp>
            <p:nvSpPr>
              <p:cNvPr id="57370" name="Freeform 26"/>
              <p:cNvSpPr>
                <a:spLocks/>
              </p:cNvSpPr>
              <p:nvPr/>
            </p:nvSpPr>
            <p:spPr bwMode="auto">
              <a:xfrm>
                <a:off x="3345" y="2494"/>
                <a:ext cx="241" cy="1223"/>
              </a:xfrm>
              <a:custGeom>
                <a:avLst/>
                <a:gdLst/>
                <a:ahLst/>
                <a:cxnLst>
                  <a:cxn ang="0">
                    <a:pos x="259" y="1817"/>
                  </a:cxn>
                  <a:cxn ang="0">
                    <a:pos x="379" y="1817"/>
                  </a:cxn>
                  <a:cxn ang="0">
                    <a:pos x="379" y="0"/>
                  </a:cxn>
                  <a:cxn ang="0">
                    <a:pos x="259" y="0"/>
                  </a:cxn>
                  <a:cxn ang="0">
                    <a:pos x="259" y="1817"/>
                  </a:cxn>
                </a:cxnLst>
                <a:rect l="0" t="0" r="r" b="b"/>
                <a:pathLst>
                  <a:path w="662" h="1819">
                    <a:moveTo>
                      <a:pt x="259" y="1817"/>
                    </a:moveTo>
                    <a:cubicBezTo>
                      <a:pt x="318" y="1817"/>
                      <a:pt x="267" y="1819"/>
                      <a:pt x="379" y="1817"/>
                    </a:cubicBezTo>
                    <a:cubicBezTo>
                      <a:pt x="587" y="1387"/>
                      <a:pt x="662" y="613"/>
                      <a:pt x="379" y="0"/>
                    </a:cubicBezTo>
                    <a:cubicBezTo>
                      <a:pt x="379" y="0"/>
                      <a:pt x="318" y="0"/>
                      <a:pt x="259" y="0"/>
                    </a:cubicBezTo>
                    <a:cubicBezTo>
                      <a:pt x="0" y="635"/>
                      <a:pt x="27" y="1237"/>
                      <a:pt x="259" y="1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1" name="Rectangle 27"/>
              <p:cNvSpPr>
                <a:spLocks noChangeArrowheads="1"/>
              </p:cNvSpPr>
              <p:nvPr/>
            </p:nvSpPr>
            <p:spPr bwMode="auto">
              <a:xfrm>
                <a:off x="5062" y="2488"/>
                <a:ext cx="624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>
                    <a:latin typeface="Chalkboard" charset="0"/>
                  </a:rPr>
                  <a:t>Image</a:t>
                </a:r>
              </a:p>
            </p:txBody>
          </p:sp>
          <p:sp>
            <p:nvSpPr>
              <p:cNvPr id="57372" name="Line 28"/>
              <p:cNvSpPr>
                <a:spLocks noChangeShapeType="1"/>
              </p:cNvSpPr>
              <p:nvPr/>
            </p:nvSpPr>
            <p:spPr bwMode="auto">
              <a:xfrm flipH="1">
                <a:off x="5345" y="2717"/>
                <a:ext cx="10" cy="78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3" name="Line 29"/>
              <p:cNvSpPr>
                <a:spLocks noChangeShapeType="1"/>
              </p:cNvSpPr>
              <p:nvPr/>
            </p:nvSpPr>
            <p:spPr bwMode="auto">
              <a:xfrm flipH="1">
                <a:off x="3441" y="3749"/>
                <a:ext cx="19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6" name="Line 32"/>
              <p:cNvSpPr>
                <a:spLocks noChangeShapeType="1"/>
              </p:cNvSpPr>
              <p:nvPr/>
            </p:nvSpPr>
            <p:spPr bwMode="auto">
              <a:xfrm flipH="1">
                <a:off x="1617" y="3749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7" name="Rectangle 33"/>
              <p:cNvSpPr>
                <a:spLocks noChangeArrowheads="1"/>
              </p:cNvSpPr>
              <p:nvPr/>
            </p:nvSpPr>
            <p:spPr bwMode="auto">
              <a:xfrm>
                <a:off x="1865" y="3533"/>
                <a:ext cx="932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 i="1"/>
                  <a:t>(uncritical)</a:t>
                </a:r>
              </a:p>
            </p:txBody>
          </p:sp>
          <p:sp>
            <p:nvSpPr>
              <p:cNvPr id="57449" name="Rectangle 105"/>
              <p:cNvSpPr>
                <a:spLocks noChangeArrowheads="1"/>
              </p:cNvSpPr>
              <p:nvPr/>
            </p:nvSpPr>
            <p:spPr bwMode="auto">
              <a:xfrm>
                <a:off x="3840" y="2274"/>
                <a:ext cx="15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0000FF"/>
                    </a:solidFill>
                    <a:latin typeface="Chalkboard" charset="0"/>
                    <a:sym typeface="Symbol" pitchFamily="18" charset="2"/>
                  </a:rPr>
                  <a:t> </a:t>
                </a:r>
                <a:r>
                  <a:rPr lang="en-US" sz="2000">
                    <a:solidFill>
                      <a:srgbClr val="0000FF"/>
                    </a:solidFill>
                    <a:latin typeface="Chalkboard" charset="0"/>
                  </a:rPr>
                  <a:t>Need a </a:t>
                </a:r>
                <a:r>
                  <a:rPr lang="en-US" sz="2000" b="1" i="1">
                    <a:solidFill>
                      <a:srgbClr val="0000FF"/>
                    </a:solidFill>
                    <a:latin typeface="Chalkboard" charset="0"/>
                  </a:rPr>
                  <a:t>tube lens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/>
          <p:cNvSpPr>
            <a:spLocks/>
          </p:cNvSpPr>
          <p:nvPr/>
        </p:nvSpPr>
        <p:spPr bwMode="auto">
          <a:xfrm>
            <a:off x="5310188" y="1143000"/>
            <a:ext cx="382587" cy="334327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Back focal plane</a:t>
            </a:r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1471613" y="1971675"/>
            <a:ext cx="382587" cy="16859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809625" y="2819400"/>
            <a:ext cx="73199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1" y="1"/>
              </a:cxn>
            </a:cxnLst>
            <a:rect l="0" t="0" r="r" b="b"/>
            <a:pathLst>
              <a:path w="4611" h="1">
                <a:moveTo>
                  <a:pt x="0" y="0"/>
                </a:moveTo>
                <a:lnTo>
                  <a:pt x="4611" y="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80988" y="1981200"/>
            <a:ext cx="9906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4863" y="2514600"/>
            <a:ext cx="0" cy="609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8129588" y="1752600"/>
            <a:ext cx="15875" cy="213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576388" y="1524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34" name="Freeform 14"/>
          <p:cNvSpPr>
            <a:spLocks/>
          </p:cNvSpPr>
          <p:nvPr/>
        </p:nvSpPr>
        <p:spPr bwMode="auto">
          <a:xfrm>
            <a:off x="809625" y="2362200"/>
            <a:ext cx="7319963" cy="914400"/>
          </a:xfrm>
          <a:custGeom>
            <a:avLst/>
            <a:gdLst/>
            <a:ahLst/>
            <a:cxnLst>
              <a:cxn ang="0">
                <a:pos x="0" y="285"/>
              </a:cxn>
              <a:cxn ang="0">
                <a:pos x="531" y="0"/>
              </a:cxn>
              <a:cxn ang="0">
                <a:pos x="2936" y="0"/>
              </a:cxn>
              <a:cxn ang="0">
                <a:pos x="4611" y="288"/>
              </a:cxn>
              <a:cxn ang="0">
                <a:pos x="2952" y="576"/>
              </a:cxn>
              <a:cxn ang="0">
                <a:pos x="536" y="576"/>
              </a:cxn>
              <a:cxn ang="0">
                <a:pos x="0" y="285"/>
              </a:cxn>
            </a:cxnLst>
            <a:rect l="0" t="0" r="r" b="b"/>
            <a:pathLst>
              <a:path w="4611" h="576">
                <a:moveTo>
                  <a:pt x="0" y="285"/>
                </a:moveTo>
                <a:lnTo>
                  <a:pt x="531" y="0"/>
                </a:lnTo>
                <a:lnTo>
                  <a:pt x="2936" y="0"/>
                </a:lnTo>
                <a:lnTo>
                  <a:pt x="4611" y="288"/>
                </a:lnTo>
                <a:lnTo>
                  <a:pt x="2952" y="576"/>
                </a:lnTo>
                <a:lnTo>
                  <a:pt x="536" y="576"/>
                </a:lnTo>
                <a:lnTo>
                  <a:pt x="0" y="28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809625" y="2509838"/>
            <a:ext cx="7319963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3"/>
              </a:cxn>
              <a:cxn ang="0">
                <a:pos x="2952" y="867"/>
              </a:cxn>
              <a:cxn ang="0">
                <a:pos x="4611" y="867"/>
              </a:cxn>
            </a:cxnLst>
            <a:rect l="0" t="0" r="r" b="b"/>
            <a:pathLst>
              <a:path w="4611" h="867">
                <a:moveTo>
                  <a:pt x="0" y="0"/>
                </a:moveTo>
                <a:lnTo>
                  <a:pt x="531" y="3"/>
                </a:lnTo>
                <a:lnTo>
                  <a:pt x="2952" y="867"/>
                </a:lnTo>
                <a:lnTo>
                  <a:pt x="4611" y="86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809625" y="2057400"/>
            <a:ext cx="7312025" cy="2293938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531" y="0"/>
              </a:cxn>
              <a:cxn ang="0">
                <a:pos x="2947" y="869"/>
              </a:cxn>
              <a:cxn ang="0">
                <a:pos x="4606" y="1147"/>
              </a:cxn>
              <a:cxn ang="0">
                <a:pos x="2963" y="1445"/>
              </a:cxn>
              <a:cxn ang="0">
                <a:pos x="536" y="576"/>
              </a:cxn>
              <a:cxn ang="0">
                <a:pos x="0" y="288"/>
              </a:cxn>
            </a:cxnLst>
            <a:rect l="0" t="0" r="r" b="b"/>
            <a:pathLst>
              <a:path w="4606" h="1445">
                <a:moveTo>
                  <a:pt x="0" y="288"/>
                </a:moveTo>
                <a:lnTo>
                  <a:pt x="531" y="0"/>
                </a:lnTo>
                <a:lnTo>
                  <a:pt x="2947" y="869"/>
                </a:lnTo>
                <a:lnTo>
                  <a:pt x="4606" y="1147"/>
                </a:lnTo>
                <a:lnTo>
                  <a:pt x="2963" y="1445"/>
                </a:lnTo>
                <a:lnTo>
                  <a:pt x="536" y="576"/>
                </a:lnTo>
                <a:lnTo>
                  <a:pt x="0" y="28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814388" y="1760538"/>
            <a:ext cx="7315200" cy="1371600"/>
          </a:xfrm>
          <a:custGeom>
            <a:avLst/>
            <a:gdLst/>
            <a:ahLst/>
            <a:cxnLst>
              <a:cxn ang="0">
                <a:pos x="0" y="864"/>
              </a:cxn>
              <a:cxn ang="0">
                <a:pos x="528" y="864"/>
              </a:cxn>
              <a:cxn ang="0">
                <a:pos x="2949" y="0"/>
              </a:cxn>
              <a:cxn ang="0">
                <a:pos x="4608" y="0"/>
              </a:cxn>
            </a:cxnLst>
            <a:rect l="0" t="0" r="r" b="b"/>
            <a:pathLst>
              <a:path w="4608" h="864">
                <a:moveTo>
                  <a:pt x="0" y="864"/>
                </a:moveTo>
                <a:lnTo>
                  <a:pt x="528" y="864"/>
                </a:lnTo>
                <a:lnTo>
                  <a:pt x="2949" y="0"/>
                </a:lnTo>
                <a:lnTo>
                  <a:pt x="46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Freeform 18"/>
          <p:cNvSpPr>
            <a:spLocks/>
          </p:cNvSpPr>
          <p:nvPr/>
        </p:nvSpPr>
        <p:spPr bwMode="auto">
          <a:xfrm>
            <a:off x="809625" y="1296988"/>
            <a:ext cx="7312025" cy="2293937"/>
          </a:xfrm>
          <a:custGeom>
            <a:avLst/>
            <a:gdLst/>
            <a:ahLst/>
            <a:cxnLst>
              <a:cxn ang="0">
                <a:pos x="0" y="1159"/>
              </a:cxn>
              <a:cxn ang="0">
                <a:pos x="531" y="1445"/>
              </a:cxn>
              <a:cxn ang="0">
                <a:pos x="2947" y="576"/>
              </a:cxn>
              <a:cxn ang="0">
                <a:pos x="4606" y="298"/>
              </a:cxn>
              <a:cxn ang="0">
                <a:pos x="2963" y="0"/>
              </a:cxn>
              <a:cxn ang="0">
                <a:pos x="536" y="869"/>
              </a:cxn>
              <a:cxn ang="0">
                <a:pos x="0" y="1159"/>
              </a:cxn>
            </a:cxnLst>
            <a:rect l="0" t="0" r="r" b="b"/>
            <a:pathLst>
              <a:path w="4606" h="1445">
                <a:moveTo>
                  <a:pt x="0" y="1159"/>
                </a:moveTo>
                <a:lnTo>
                  <a:pt x="531" y="1445"/>
                </a:lnTo>
                <a:lnTo>
                  <a:pt x="2947" y="576"/>
                </a:lnTo>
                <a:lnTo>
                  <a:pt x="4606" y="298"/>
                </a:lnTo>
                <a:lnTo>
                  <a:pt x="2963" y="0"/>
                </a:lnTo>
                <a:lnTo>
                  <a:pt x="536" y="869"/>
                </a:lnTo>
                <a:lnTo>
                  <a:pt x="0" y="1159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1119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0" name="Line 20"/>
          <p:cNvSpPr>
            <a:spLocks noChangeShapeType="1"/>
          </p:cNvSpPr>
          <p:nvPr/>
        </p:nvSpPr>
        <p:spPr bwMode="auto">
          <a:xfrm flipH="1">
            <a:off x="16525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1881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 flipV="1">
            <a:off x="804863" y="3200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V="1">
            <a:off x="2522538" y="3352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 flipV="1">
            <a:off x="1652588" y="3657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 flipH="1">
            <a:off x="8143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2514600" y="152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Rectangle 31"/>
          <p:cNvSpPr>
            <a:spLocks noChangeArrowheads="1"/>
          </p:cNvSpPr>
          <p:nvPr/>
        </p:nvSpPr>
        <p:spPr bwMode="auto">
          <a:xfrm>
            <a:off x="1981200" y="6858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Back focal plane</a:t>
            </a:r>
          </a:p>
        </p:txBody>
      </p:sp>
      <p:sp>
        <p:nvSpPr>
          <p:cNvPr id="56353" name="AutoShape 33"/>
          <p:cNvSpPr>
            <a:spLocks noChangeArrowheads="1"/>
          </p:cNvSpPr>
          <p:nvPr/>
        </p:nvSpPr>
        <p:spPr bwMode="auto">
          <a:xfrm>
            <a:off x="1000125" y="5256213"/>
            <a:ext cx="7107238" cy="955675"/>
          </a:xfrm>
          <a:prstGeom prst="roundRect">
            <a:avLst>
              <a:gd name="adj" fmla="val 16667"/>
            </a:avLst>
          </a:prstGeom>
          <a:solidFill>
            <a:srgbClr val="99FF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halkboard" charset="0"/>
              </a:rPr>
              <a:t>Rays that leave the object with the same angle</a:t>
            </a:r>
          </a:p>
          <a:p>
            <a:pPr algn="ctr"/>
            <a:r>
              <a:rPr lang="en-US">
                <a:latin typeface="Chalkboard" charset="0"/>
              </a:rPr>
              <a:t>meet in the objective’s </a:t>
            </a:r>
            <a:r>
              <a:rPr lang="en-US" i="1">
                <a:latin typeface="Chalkboard" charset="0"/>
              </a:rPr>
              <a:t>back focal plane</a:t>
            </a:r>
            <a:endParaRPr lang="en-US">
              <a:latin typeface="Chalkboard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title"/>
          </p:nvPr>
        </p:nvSpPr>
        <p:spPr>
          <a:xfrm>
            <a:off x="1601788" y="-85725"/>
            <a:ext cx="585628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1758" name="Freeform 14"/>
          <p:cNvSpPr>
            <a:spLocks/>
          </p:cNvSpPr>
          <p:nvPr/>
        </p:nvSpPr>
        <p:spPr bwMode="auto">
          <a:xfrm>
            <a:off x="4305300" y="855663"/>
            <a:ext cx="538163" cy="4697412"/>
          </a:xfrm>
          <a:custGeom>
            <a:avLst/>
            <a:gdLst/>
            <a:ahLst/>
            <a:cxnLst>
              <a:cxn ang="0">
                <a:pos x="141" y="2959"/>
              </a:cxn>
              <a:cxn ang="0">
                <a:pos x="0" y="2743"/>
              </a:cxn>
              <a:cxn ang="0">
                <a:pos x="0" y="2071"/>
              </a:cxn>
              <a:cxn ang="0">
                <a:pos x="336" y="1111"/>
              </a:cxn>
              <a:cxn ang="0">
                <a:pos x="339" y="0"/>
              </a:cxn>
            </a:cxnLst>
            <a:rect l="0" t="0" r="r" b="b"/>
            <a:pathLst>
              <a:path w="339" h="2959">
                <a:moveTo>
                  <a:pt x="141" y="2959"/>
                </a:moveTo>
                <a:lnTo>
                  <a:pt x="0" y="2743"/>
                </a:lnTo>
                <a:lnTo>
                  <a:pt x="0" y="2071"/>
                </a:lnTo>
                <a:lnTo>
                  <a:pt x="336" y="1111"/>
                </a:lnTo>
                <a:lnTo>
                  <a:pt x="33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Freeform 15"/>
          <p:cNvSpPr>
            <a:spLocks/>
          </p:cNvSpPr>
          <p:nvPr/>
        </p:nvSpPr>
        <p:spPr bwMode="auto">
          <a:xfrm>
            <a:off x="4229100" y="855663"/>
            <a:ext cx="533400" cy="4722812"/>
          </a:xfrm>
          <a:custGeom>
            <a:avLst/>
            <a:gdLst/>
            <a:ahLst/>
            <a:cxnLst>
              <a:cxn ang="0">
                <a:pos x="189" y="2975"/>
              </a:cxn>
              <a:cxn ang="0">
                <a:pos x="336" y="2743"/>
              </a:cxn>
              <a:cxn ang="0">
                <a:pos x="336" y="2071"/>
              </a:cxn>
              <a:cxn ang="0">
                <a:pos x="0" y="1111"/>
              </a:cxn>
              <a:cxn ang="0">
                <a:pos x="8" y="0"/>
              </a:cxn>
            </a:cxnLst>
            <a:rect l="0" t="0" r="r" b="b"/>
            <a:pathLst>
              <a:path w="336" h="2975">
                <a:moveTo>
                  <a:pt x="189" y="2975"/>
                </a:moveTo>
                <a:lnTo>
                  <a:pt x="336" y="2743"/>
                </a:lnTo>
                <a:lnTo>
                  <a:pt x="336" y="2071"/>
                </a:lnTo>
                <a:lnTo>
                  <a:pt x="0" y="1111"/>
                </a:lnTo>
                <a:lnTo>
                  <a:pt x="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232400" y="3190875"/>
            <a:ext cx="30321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Primary or intermediate</a:t>
            </a:r>
          </a:p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image plane</a:t>
            </a: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3968750" y="871538"/>
            <a:ext cx="1281113" cy="4686300"/>
          </a:xfrm>
          <a:custGeom>
            <a:avLst/>
            <a:gdLst/>
            <a:ahLst/>
            <a:cxnLst>
              <a:cxn ang="0">
                <a:pos x="464" y="2952"/>
              </a:cxn>
              <a:cxn ang="0">
                <a:pos x="323" y="2736"/>
              </a:cxn>
              <a:cxn ang="0">
                <a:pos x="0" y="2030"/>
              </a:cxn>
              <a:cxn ang="0">
                <a:pos x="384" y="1102"/>
              </a:cxn>
              <a:cxn ang="0">
                <a:pos x="807" y="0"/>
              </a:cxn>
            </a:cxnLst>
            <a:rect l="0" t="0" r="r" b="b"/>
            <a:pathLst>
              <a:path w="807" h="2952">
                <a:moveTo>
                  <a:pt x="464" y="2952"/>
                </a:moveTo>
                <a:lnTo>
                  <a:pt x="323" y="2736"/>
                </a:lnTo>
                <a:lnTo>
                  <a:pt x="0" y="2030"/>
                </a:lnTo>
                <a:lnTo>
                  <a:pt x="384" y="1102"/>
                </a:lnTo>
                <a:lnTo>
                  <a:pt x="80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3924300" y="846138"/>
            <a:ext cx="1014413" cy="4732337"/>
          </a:xfrm>
          <a:custGeom>
            <a:avLst/>
            <a:gdLst/>
            <a:ahLst/>
            <a:cxnLst>
              <a:cxn ang="0">
                <a:pos x="492" y="2981"/>
              </a:cxn>
              <a:cxn ang="0">
                <a:pos x="639" y="2749"/>
              </a:cxn>
              <a:cxn ang="0">
                <a:pos x="328" y="2053"/>
              </a:cxn>
              <a:cxn ang="0">
                <a:pos x="0" y="1149"/>
              </a:cxn>
              <a:cxn ang="0">
                <a:pos x="467" y="0"/>
              </a:cxn>
            </a:cxnLst>
            <a:rect l="0" t="0" r="r" b="b"/>
            <a:pathLst>
              <a:path w="639" h="2981">
                <a:moveTo>
                  <a:pt x="492" y="2981"/>
                </a:moveTo>
                <a:lnTo>
                  <a:pt x="639" y="2749"/>
                </a:lnTo>
                <a:lnTo>
                  <a:pt x="328" y="2053"/>
                </a:lnTo>
                <a:lnTo>
                  <a:pt x="0" y="1149"/>
                </a:lnTo>
                <a:lnTo>
                  <a:pt x="46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Freeform 23"/>
          <p:cNvSpPr>
            <a:spLocks/>
          </p:cNvSpPr>
          <p:nvPr/>
        </p:nvSpPr>
        <p:spPr bwMode="auto">
          <a:xfrm>
            <a:off x="3835400" y="863600"/>
            <a:ext cx="1263650" cy="4692650"/>
          </a:xfrm>
          <a:custGeom>
            <a:avLst/>
            <a:gdLst/>
            <a:ahLst/>
            <a:cxnLst>
              <a:cxn ang="0">
                <a:pos x="332" y="2956"/>
              </a:cxn>
              <a:cxn ang="0">
                <a:pos x="473" y="2740"/>
              </a:cxn>
              <a:cxn ang="0">
                <a:pos x="796" y="2034"/>
              </a:cxn>
              <a:cxn ang="0">
                <a:pos x="412" y="1106"/>
              </a:cxn>
              <a:cxn ang="0">
                <a:pos x="0" y="0"/>
              </a:cxn>
            </a:cxnLst>
            <a:rect l="0" t="0" r="r" b="b"/>
            <a:pathLst>
              <a:path w="796" h="2956">
                <a:moveTo>
                  <a:pt x="332" y="2956"/>
                </a:moveTo>
                <a:lnTo>
                  <a:pt x="473" y="2740"/>
                </a:lnTo>
                <a:lnTo>
                  <a:pt x="796" y="2034"/>
                </a:lnTo>
                <a:lnTo>
                  <a:pt x="412" y="110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Freeform 24"/>
          <p:cNvSpPr>
            <a:spLocks/>
          </p:cNvSpPr>
          <p:nvPr/>
        </p:nvSpPr>
        <p:spPr bwMode="auto">
          <a:xfrm>
            <a:off x="4129088" y="855663"/>
            <a:ext cx="1014412" cy="4716462"/>
          </a:xfrm>
          <a:custGeom>
            <a:avLst/>
            <a:gdLst/>
            <a:ahLst/>
            <a:cxnLst>
              <a:cxn ang="0">
                <a:pos x="147" y="2971"/>
              </a:cxn>
              <a:cxn ang="0">
                <a:pos x="0" y="2739"/>
              </a:cxn>
              <a:cxn ang="0">
                <a:pos x="311" y="2043"/>
              </a:cxn>
              <a:cxn ang="0">
                <a:pos x="639" y="1139"/>
              </a:cxn>
              <a:cxn ang="0">
                <a:pos x="188" y="0"/>
              </a:cxn>
            </a:cxnLst>
            <a:rect l="0" t="0" r="r" b="b"/>
            <a:pathLst>
              <a:path w="639" h="2971">
                <a:moveTo>
                  <a:pt x="147" y="2971"/>
                </a:moveTo>
                <a:lnTo>
                  <a:pt x="0" y="2739"/>
                </a:lnTo>
                <a:lnTo>
                  <a:pt x="311" y="2043"/>
                </a:lnTo>
                <a:lnTo>
                  <a:pt x="639" y="1139"/>
                </a:lnTo>
                <a:lnTo>
                  <a:pt x="1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2420938" y="866775"/>
            <a:ext cx="4765675" cy="2027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Rectangle 38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381000" y="4876800"/>
            <a:ext cx="2819400" cy="1555750"/>
            <a:chOff x="768" y="576"/>
            <a:chExt cx="1776" cy="980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624"/>
              <a:ext cx="1739" cy="932"/>
            </a:xfrm>
            <a:prstGeom prst="rect">
              <a:avLst/>
            </a:prstGeom>
            <a:noFill/>
          </p:spPr>
        </p:pic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1824" y="576"/>
              <a:ext cx="720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40" name="Group 12"/>
          <p:cNvGrpSpPr>
            <a:grpSpLocks/>
          </p:cNvGrpSpPr>
          <p:nvPr/>
        </p:nvGrpSpPr>
        <p:grpSpPr bwMode="auto">
          <a:xfrm>
            <a:off x="2514600" y="3124200"/>
            <a:ext cx="2533650" cy="2855913"/>
            <a:chOff x="3780" y="1536"/>
            <a:chExt cx="1212" cy="1463"/>
          </a:xfrm>
        </p:grpSpPr>
        <p:pic>
          <p:nvPicPr>
            <p:cNvPr id="481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0" y="1536"/>
              <a:ext cx="1167" cy="1463"/>
            </a:xfrm>
            <a:prstGeom prst="rect">
              <a:avLst/>
            </a:prstGeom>
            <a:noFill/>
          </p:spPr>
        </p:pic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4272" y="1920"/>
              <a:ext cx="720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7" name="Group 9"/>
          <p:cNvGrpSpPr>
            <a:grpSpLocks/>
          </p:cNvGrpSpPr>
          <p:nvPr/>
        </p:nvGrpSpPr>
        <p:grpSpPr bwMode="auto">
          <a:xfrm>
            <a:off x="4419600" y="3048000"/>
            <a:ext cx="2986088" cy="3586163"/>
            <a:chOff x="1056" y="1632"/>
            <a:chExt cx="1881" cy="2259"/>
          </a:xfrm>
        </p:grpSpPr>
        <p:pic>
          <p:nvPicPr>
            <p:cNvPr id="4813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6" y="1632"/>
              <a:ext cx="1881" cy="2259"/>
            </a:xfrm>
            <a:prstGeom prst="rect">
              <a:avLst/>
            </a:prstGeom>
            <a:noFill/>
          </p:spPr>
        </p:pic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1728" y="1824"/>
              <a:ext cx="1200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200400"/>
            <a:ext cx="258127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The Light Microscope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685800" y="12192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Four centuries of history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Vibrant current development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One of the most widely used research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8" name="Freeform 42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title"/>
          </p:nvPr>
        </p:nvSpPr>
        <p:spPr>
          <a:xfrm>
            <a:off x="1230313" y="-104775"/>
            <a:ext cx="65611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4590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4595" name="Freeform 19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Freeform 25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Freeform 26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Rectangle 38"/>
          <p:cNvSpPr>
            <a:spLocks noGrp="1" noChangeArrowheads="1"/>
          </p:cNvSpPr>
          <p:nvPr>
            <p:ph type="title"/>
          </p:nvPr>
        </p:nvSpPr>
        <p:spPr>
          <a:xfrm>
            <a:off x="638175" y="-85725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The Compound Microscope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>
          <a:xfrm>
            <a:off x="1468438" y="-85725"/>
            <a:ext cx="613251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0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title"/>
          </p:nvPr>
        </p:nvSpPr>
        <p:spPr>
          <a:xfrm>
            <a:off x="1820863" y="-114300"/>
            <a:ext cx="538956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6638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Freeform 19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0" name="Freeform 4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Freeform 8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801813" y="-76200"/>
            <a:ext cx="54562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3568" name="Freeform 16"/>
          <p:cNvSpPr>
            <a:spLocks/>
          </p:cNvSpPr>
          <p:nvPr/>
        </p:nvSpPr>
        <p:spPr bwMode="auto">
          <a:xfrm>
            <a:off x="4305300" y="982663"/>
            <a:ext cx="533400" cy="4570412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229100" y="973138"/>
            <a:ext cx="533400" cy="4605337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612900" y="2454275"/>
            <a:ext cx="223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3968750" y="973138"/>
            <a:ext cx="1141413" cy="4589462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Freeform 22"/>
          <p:cNvSpPr>
            <a:spLocks/>
          </p:cNvSpPr>
          <p:nvPr/>
        </p:nvSpPr>
        <p:spPr bwMode="auto">
          <a:xfrm>
            <a:off x="3924300" y="973138"/>
            <a:ext cx="1185863" cy="4605337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>
            <a:off x="4849813" y="2098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Freeform 27"/>
          <p:cNvSpPr>
            <a:spLocks/>
          </p:cNvSpPr>
          <p:nvPr/>
        </p:nvSpPr>
        <p:spPr bwMode="auto">
          <a:xfrm>
            <a:off x="3957638" y="973138"/>
            <a:ext cx="1141412" cy="4583112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Freeform 28"/>
          <p:cNvSpPr>
            <a:spLocks/>
          </p:cNvSpPr>
          <p:nvPr/>
        </p:nvSpPr>
        <p:spPr bwMode="auto">
          <a:xfrm>
            <a:off x="3949700" y="969963"/>
            <a:ext cx="1193800" cy="4602162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380038" y="1895475"/>
            <a:ext cx="218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Secondary pupil</a:t>
            </a:r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2597150" y="781050"/>
            <a:ext cx="9509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5253038" y="9858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5697538" y="8159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3860800" y="876300"/>
            <a:ext cx="1308100" cy="10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>
          <a:xfrm>
            <a:off x="2201863" y="-76200"/>
            <a:ext cx="4637087" cy="1143000"/>
          </a:xfrm>
        </p:spPr>
        <p:txBody>
          <a:bodyPr/>
          <a:lstStyle/>
          <a:p>
            <a:r>
              <a:rPr lang="en-US"/>
              <a:t> Eyepieces (Oculars)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5200650" y="1806575"/>
            <a:ext cx="380841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sz="1800" u="sng">
                <a:solidFill>
                  <a:schemeClr val="tx2"/>
                </a:solidFill>
                <a:latin typeface="Chalkboard" charset="0"/>
              </a:rPr>
              <a:t>	</a:t>
            </a:r>
            <a:r>
              <a:rPr lang="en-US" sz="1800" b="1" u="sng">
                <a:solidFill>
                  <a:schemeClr val="tx2"/>
                </a:solidFill>
                <a:latin typeface="Chalkboard" charset="0"/>
              </a:rPr>
              <a:t>Features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endParaRPr lang="en-US" sz="10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Magnification (10x typical)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“High eye point” (exit pupil high</a:t>
            </a: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enough to allow eyeglasses)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Diopter adjust (at least </a:t>
            </a:r>
            <a:r>
              <a:rPr lang="en-US" sz="1800" i="1">
                <a:solidFill>
                  <a:schemeClr val="tx2"/>
                </a:solidFill>
                <a:latin typeface="Chalkboard" charset="0"/>
              </a:rPr>
              <a:t>one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must have this)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Reticle or fitting for one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Eye cups</a:t>
            </a:r>
          </a:p>
        </p:txBody>
      </p:sp>
      <p:grpSp>
        <p:nvGrpSpPr>
          <p:cNvPr id="88099" name="Group 35"/>
          <p:cNvGrpSpPr>
            <a:grpSpLocks/>
          </p:cNvGrpSpPr>
          <p:nvPr/>
        </p:nvGrpSpPr>
        <p:grpSpPr bwMode="auto">
          <a:xfrm>
            <a:off x="384175" y="1830388"/>
            <a:ext cx="4619625" cy="2884487"/>
            <a:chOff x="334" y="1004"/>
            <a:chExt cx="3628" cy="2265"/>
          </a:xfrm>
        </p:grpSpPr>
        <p:pic>
          <p:nvPicPr>
            <p:cNvPr id="88097" name="Picture 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" y="1004"/>
              <a:ext cx="3628" cy="2204"/>
            </a:xfrm>
            <a:prstGeom prst="rect">
              <a:avLst/>
            </a:prstGeom>
            <a:noFill/>
          </p:spPr>
        </p:pic>
        <p:sp>
          <p:nvSpPr>
            <p:cNvPr id="88098" name="Rectangle 34"/>
            <p:cNvSpPr>
              <a:spLocks noChangeArrowheads="1"/>
            </p:cNvSpPr>
            <p:nvPr/>
          </p:nvSpPr>
          <p:spPr bwMode="auto">
            <a:xfrm>
              <a:off x="1813" y="3056"/>
              <a:ext cx="854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5867400" cy="762000"/>
          </a:xfrm>
        </p:spPr>
        <p:txBody>
          <a:bodyPr/>
          <a:lstStyle/>
          <a:p>
            <a:r>
              <a:rPr lang="en-US"/>
              <a:t>Trans-illumination Microscope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3871" name="Group 79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33865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1" name="Rectangle 5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8" name="Line 76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3813"/>
            <a:ext cx="3562350" cy="762000"/>
          </a:xfrm>
        </p:spPr>
        <p:txBody>
          <a:bodyPr/>
          <a:lstStyle/>
          <a:p>
            <a:r>
              <a:rPr lang="en-US" sz="2400"/>
              <a:t>Köhler Illumination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3665538" y="923925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4850" name="Freeform 34"/>
          <p:cNvSpPr>
            <a:spLocks/>
          </p:cNvSpPr>
          <p:nvPr/>
        </p:nvSpPr>
        <p:spPr bwMode="auto">
          <a:xfrm rot="-16200000">
            <a:off x="2189956" y="3323432"/>
            <a:ext cx="211137" cy="13906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Freeform 35"/>
          <p:cNvSpPr>
            <a:spLocks/>
          </p:cNvSpPr>
          <p:nvPr/>
        </p:nvSpPr>
        <p:spPr bwMode="auto">
          <a:xfrm rot="-16200000">
            <a:off x="2193132" y="1948656"/>
            <a:ext cx="169862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Freeform 36"/>
          <p:cNvSpPr>
            <a:spLocks/>
          </p:cNvSpPr>
          <p:nvPr/>
        </p:nvSpPr>
        <p:spPr bwMode="auto">
          <a:xfrm rot="16200000" flipV="1">
            <a:off x="2167731" y="1139032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Freeform 38"/>
          <p:cNvSpPr>
            <a:spLocks/>
          </p:cNvSpPr>
          <p:nvPr/>
        </p:nvSpPr>
        <p:spPr bwMode="auto">
          <a:xfrm>
            <a:off x="1962150" y="1143000"/>
            <a:ext cx="542925" cy="35290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Freeform 40"/>
          <p:cNvSpPr>
            <a:spLocks/>
          </p:cNvSpPr>
          <p:nvPr/>
        </p:nvSpPr>
        <p:spPr bwMode="auto">
          <a:xfrm>
            <a:off x="1652588" y="1143000"/>
            <a:ext cx="1031875" cy="3516313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V="1">
            <a:off x="2867025" y="1905000"/>
            <a:ext cx="714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2962275" y="3268663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V="1">
            <a:off x="2592388" y="4675188"/>
            <a:ext cx="100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Freeform 44"/>
          <p:cNvSpPr>
            <a:spLocks/>
          </p:cNvSpPr>
          <p:nvPr/>
        </p:nvSpPr>
        <p:spPr bwMode="auto">
          <a:xfrm>
            <a:off x="2044700" y="1162050"/>
            <a:ext cx="801688" cy="350996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1743075" y="1909763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 flipV="1">
            <a:off x="2562225" y="1909763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2595563" y="1133475"/>
            <a:ext cx="985837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V="1">
            <a:off x="1671638" y="3267075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V="1">
            <a:off x="2641600" y="3267075"/>
            <a:ext cx="230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 flipV="1">
            <a:off x="2044700" y="1136650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Freeform 52"/>
          <p:cNvSpPr>
            <a:spLocks/>
          </p:cNvSpPr>
          <p:nvPr/>
        </p:nvSpPr>
        <p:spPr bwMode="auto">
          <a:xfrm>
            <a:off x="1973263" y="4657725"/>
            <a:ext cx="593725" cy="595313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Rectangle 56"/>
          <p:cNvSpPr>
            <a:spLocks noChangeArrowheads="1"/>
          </p:cNvSpPr>
          <p:nvPr/>
        </p:nvSpPr>
        <p:spPr bwMode="auto">
          <a:xfrm>
            <a:off x="3705225" y="1736725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73" name="Rectangle 57"/>
          <p:cNvSpPr>
            <a:spLocks noChangeArrowheads="1"/>
          </p:cNvSpPr>
          <p:nvPr/>
        </p:nvSpPr>
        <p:spPr bwMode="auto">
          <a:xfrm>
            <a:off x="3660775" y="3082925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34874" name="Rectangle 58"/>
          <p:cNvSpPr>
            <a:spLocks noChangeArrowheads="1"/>
          </p:cNvSpPr>
          <p:nvPr/>
        </p:nvSpPr>
        <p:spPr bwMode="auto">
          <a:xfrm>
            <a:off x="3705225" y="4525963"/>
            <a:ext cx="13176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85" name="Rectangle 69"/>
          <p:cNvSpPr>
            <a:spLocks noChangeArrowheads="1"/>
          </p:cNvSpPr>
          <p:nvPr/>
        </p:nvSpPr>
        <p:spPr bwMode="auto">
          <a:xfrm>
            <a:off x="1114425" y="9429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4907" name="Rectangle 91"/>
          <p:cNvSpPr>
            <a:spLocks noChangeArrowheads="1"/>
          </p:cNvSpPr>
          <p:nvPr/>
        </p:nvSpPr>
        <p:spPr bwMode="auto">
          <a:xfrm>
            <a:off x="304800" y="1747838"/>
            <a:ext cx="13779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34908" name="Rectangle 92"/>
          <p:cNvSpPr>
            <a:spLocks noChangeArrowheads="1"/>
          </p:cNvSpPr>
          <p:nvPr/>
        </p:nvSpPr>
        <p:spPr bwMode="auto">
          <a:xfrm>
            <a:off x="581025" y="31146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34888" name="Freeform 72"/>
          <p:cNvSpPr>
            <a:spLocks/>
          </p:cNvSpPr>
          <p:nvPr/>
        </p:nvSpPr>
        <p:spPr bwMode="auto">
          <a:xfrm rot="-16200000">
            <a:off x="6320631" y="1943894"/>
            <a:ext cx="169863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Freeform 73"/>
          <p:cNvSpPr>
            <a:spLocks/>
          </p:cNvSpPr>
          <p:nvPr/>
        </p:nvSpPr>
        <p:spPr bwMode="auto">
          <a:xfrm rot="16200000" flipV="1">
            <a:off x="6295231" y="1134270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Freeform 75"/>
          <p:cNvSpPr>
            <a:spLocks/>
          </p:cNvSpPr>
          <p:nvPr/>
        </p:nvSpPr>
        <p:spPr bwMode="auto">
          <a:xfrm>
            <a:off x="6080125" y="1138238"/>
            <a:ext cx="731838" cy="2138362"/>
          </a:xfrm>
          <a:custGeom>
            <a:avLst/>
            <a:gdLst/>
            <a:ahLst/>
            <a:cxnLst>
              <a:cxn ang="0">
                <a:pos x="311" y="0"/>
              </a:cxn>
              <a:cxn ang="0">
                <a:pos x="461" y="236"/>
              </a:cxn>
              <a:cxn ang="0">
                <a:pos x="144" y="943"/>
              </a:cxn>
              <a:cxn ang="0">
                <a:pos x="0" y="1347"/>
              </a:cxn>
            </a:cxnLst>
            <a:rect l="0" t="0" r="r" b="b"/>
            <a:pathLst>
              <a:path w="461" h="1347">
                <a:moveTo>
                  <a:pt x="311" y="0"/>
                </a:moveTo>
                <a:lnTo>
                  <a:pt x="461" y="236"/>
                </a:lnTo>
                <a:lnTo>
                  <a:pt x="144" y="943"/>
                </a:lnTo>
                <a:lnTo>
                  <a:pt x="0" y="13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Line 76"/>
          <p:cNvSpPr>
            <a:spLocks noChangeShapeType="1"/>
          </p:cNvSpPr>
          <p:nvPr/>
        </p:nvSpPr>
        <p:spPr bwMode="auto">
          <a:xfrm flipV="1">
            <a:off x="5191125" y="1895475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Line 77"/>
          <p:cNvSpPr>
            <a:spLocks noChangeShapeType="1"/>
          </p:cNvSpPr>
          <p:nvPr/>
        </p:nvSpPr>
        <p:spPr bwMode="auto">
          <a:xfrm>
            <a:off x="5226050" y="3276600"/>
            <a:ext cx="525463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Freeform 82"/>
          <p:cNvSpPr>
            <a:spLocks/>
          </p:cNvSpPr>
          <p:nvPr/>
        </p:nvSpPr>
        <p:spPr bwMode="auto">
          <a:xfrm>
            <a:off x="5826125" y="1152525"/>
            <a:ext cx="749300" cy="2116138"/>
          </a:xfrm>
          <a:custGeom>
            <a:avLst/>
            <a:gdLst/>
            <a:ahLst/>
            <a:cxnLst>
              <a:cxn ang="0">
                <a:pos x="472" y="0"/>
              </a:cxn>
              <a:cxn ang="0">
                <a:pos x="329" y="220"/>
              </a:cxn>
              <a:cxn ang="0">
                <a:pos x="0" y="937"/>
              </a:cxn>
              <a:cxn ang="0">
                <a:pos x="160" y="1333"/>
              </a:cxn>
            </a:cxnLst>
            <a:rect l="0" t="0" r="r" b="b"/>
            <a:pathLst>
              <a:path w="472" h="1333">
                <a:moveTo>
                  <a:pt x="472" y="0"/>
                </a:moveTo>
                <a:lnTo>
                  <a:pt x="329" y="220"/>
                </a:lnTo>
                <a:lnTo>
                  <a:pt x="0" y="937"/>
                </a:lnTo>
                <a:lnTo>
                  <a:pt x="160" y="133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18" name="Group 102"/>
          <p:cNvGrpSpPr>
            <a:grpSpLocks/>
          </p:cNvGrpSpPr>
          <p:nvPr/>
        </p:nvGrpSpPr>
        <p:grpSpPr bwMode="auto">
          <a:xfrm>
            <a:off x="1698625" y="1138238"/>
            <a:ext cx="5275263" cy="3559175"/>
            <a:chOff x="1070" y="717"/>
            <a:chExt cx="3323" cy="2242"/>
          </a:xfrm>
        </p:grpSpPr>
        <p:grpSp>
          <p:nvGrpSpPr>
            <p:cNvPr id="34884" name="Group 68"/>
            <p:cNvGrpSpPr>
              <a:grpSpLocks/>
            </p:cNvGrpSpPr>
            <p:nvPr/>
          </p:nvGrpSpPr>
          <p:grpSpPr bwMode="auto">
            <a:xfrm>
              <a:off x="1070" y="723"/>
              <a:ext cx="751" cy="2236"/>
              <a:chOff x="2426" y="723"/>
              <a:chExt cx="751" cy="2236"/>
            </a:xfrm>
          </p:grpSpPr>
          <p:sp>
            <p:nvSpPr>
              <p:cNvPr id="34853" name="Freeform 37"/>
              <p:cNvSpPr>
                <a:spLocks/>
              </p:cNvSpPr>
              <p:nvPr/>
            </p:nvSpPr>
            <p:spPr bwMode="auto">
              <a:xfrm>
                <a:off x="2641" y="735"/>
                <a:ext cx="341" cy="22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5" name="Freeform 39"/>
              <p:cNvSpPr>
                <a:spLocks/>
              </p:cNvSpPr>
              <p:nvPr/>
            </p:nvSpPr>
            <p:spPr bwMode="auto">
              <a:xfrm>
                <a:off x="2426" y="729"/>
                <a:ext cx="498" cy="2214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1" name="Freeform 45"/>
              <p:cNvSpPr>
                <a:spLocks/>
              </p:cNvSpPr>
              <p:nvPr/>
            </p:nvSpPr>
            <p:spPr bwMode="auto">
              <a:xfrm>
                <a:off x="2528" y="723"/>
                <a:ext cx="649" cy="2228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17" name="Group 101"/>
            <p:cNvGrpSpPr>
              <a:grpSpLocks/>
            </p:cNvGrpSpPr>
            <p:nvPr/>
          </p:nvGrpSpPr>
          <p:grpSpPr bwMode="auto">
            <a:xfrm>
              <a:off x="3772" y="717"/>
              <a:ext cx="621" cy="1347"/>
              <a:chOff x="3772" y="717"/>
              <a:chExt cx="621" cy="1347"/>
            </a:xfrm>
          </p:grpSpPr>
          <p:sp>
            <p:nvSpPr>
              <p:cNvPr id="34890" name="Freeform 74"/>
              <p:cNvSpPr>
                <a:spLocks/>
              </p:cNvSpPr>
              <p:nvPr/>
            </p:nvSpPr>
            <p:spPr bwMode="auto">
              <a:xfrm>
                <a:off x="4027" y="717"/>
                <a:ext cx="151" cy="134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51" y="236"/>
                  </a:cxn>
                  <a:cxn ang="0">
                    <a:pos x="151" y="919"/>
                  </a:cxn>
                  <a:cxn ang="0">
                    <a:pos x="0" y="1342"/>
                  </a:cxn>
                </a:cxnLst>
                <a:rect l="0" t="0" r="r" b="b"/>
                <a:pathLst>
                  <a:path w="151" h="1342">
                    <a:moveTo>
                      <a:pt x="1" y="0"/>
                    </a:moveTo>
                    <a:lnTo>
                      <a:pt x="151" y="236"/>
                    </a:lnTo>
                    <a:lnTo>
                      <a:pt x="151" y="919"/>
                    </a:lnTo>
                    <a:lnTo>
                      <a:pt x="0" y="134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5" name="Freeform 79"/>
              <p:cNvSpPr>
                <a:spLocks/>
              </p:cNvSpPr>
              <p:nvPr/>
            </p:nvSpPr>
            <p:spPr bwMode="auto">
              <a:xfrm>
                <a:off x="3921" y="729"/>
                <a:ext cx="472" cy="13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3" y="220"/>
                  </a:cxn>
                  <a:cxn ang="0">
                    <a:pos x="472" y="937"/>
                  </a:cxn>
                  <a:cxn ang="0">
                    <a:pos x="309" y="1330"/>
                  </a:cxn>
                </a:cxnLst>
                <a:rect l="0" t="0" r="r" b="b"/>
                <a:pathLst>
                  <a:path w="472" h="1330">
                    <a:moveTo>
                      <a:pt x="0" y="0"/>
                    </a:moveTo>
                    <a:lnTo>
                      <a:pt x="143" y="220"/>
                    </a:lnTo>
                    <a:lnTo>
                      <a:pt x="472" y="937"/>
                    </a:lnTo>
                    <a:lnTo>
                      <a:pt x="309" y="133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7" name="Freeform 81"/>
              <p:cNvSpPr>
                <a:spLocks/>
              </p:cNvSpPr>
              <p:nvPr/>
            </p:nvSpPr>
            <p:spPr bwMode="auto">
              <a:xfrm>
                <a:off x="3885" y="732"/>
                <a:ext cx="148" cy="1327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220"/>
                  </a:cxn>
                  <a:cxn ang="0">
                    <a:pos x="0" y="902"/>
                  </a:cxn>
                  <a:cxn ang="0">
                    <a:pos x="148" y="1327"/>
                  </a:cxn>
                </a:cxnLst>
                <a:rect l="0" t="0" r="r" b="b"/>
                <a:pathLst>
                  <a:path w="148" h="1327">
                    <a:moveTo>
                      <a:pt x="143" y="0"/>
                    </a:moveTo>
                    <a:lnTo>
                      <a:pt x="0" y="220"/>
                    </a:lnTo>
                    <a:lnTo>
                      <a:pt x="0" y="902"/>
                    </a:lnTo>
                    <a:lnTo>
                      <a:pt x="148" y="13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9" name="Freeform 83"/>
              <p:cNvSpPr>
                <a:spLocks/>
              </p:cNvSpPr>
              <p:nvPr/>
            </p:nvSpPr>
            <p:spPr bwMode="auto">
              <a:xfrm>
                <a:off x="3772" y="720"/>
                <a:ext cx="458" cy="134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0" y="236"/>
                  </a:cxn>
                  <a:cxn ang="0">
                    <a:pos x="316" y="943"/>
                  </a:cxn>
                  <a:cxn ang="0">
                    <a:pos x="458" y="1344"/>
                  </a:cxn>
                </a:cxnLst>
                <a:rect l="0" t="0" r="r" b="b"/>
                <a:pathLst>
                  <a:path w="458" h="1344">
                    <a:moveTo>
                      <a:pt x="150" y="0"/>
                    </a:moveTo>
                    <a:lnTo>
                      <a:pt x="0" y="236"/>
                    </a:lnTo>
                    <a:lnTo>
                      <a:pt x="316" y="943"/>
                    </a:lnTo>
                    <a:lnTo>
                      <a:pt x="458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00" name="Line 84"/>
          <p:cNvSpPr>
            <a:spLocks noChangeShapeType="1"/>
          </p:cNvSpPr>
          <p:nvPr/>
        </p:nvSpPr>
        <p:spPr bwMode="auto">
          <a:xfrm flipV="1">
            <a:off x="5870575" y="1905000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Line 85"/>
          <p:cNvSpPr>
            <a:spLocks noChangeShapeType="1"/>
          </p:cNvSpPr>
          <p:nvPr/>
        </p:nvSpPr>
        <p:spPr bwMode="auto">
          <a:xfrm flipV="1">
            <a:off x="6689725" y="1905000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Line 86"/>
          <p:cNvSpPr>
            <a:spLocks noChangeShapeType="1"/>
          </p:cNvSpPr>
          <p:nvPr/>
        </p:nvSpPr>
        <p:spPr bwMode="auto">
          <a:xfrm flipV="1">
            <a:off x="5156200" y="112871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Line 87"/>
          <p:cNvSpPr>
            <a:spLocks noChangeShapeType="1"/>
          </p:cNvSpPr>
          <p:nvPr/>
        </p:nvSpPr>
        <p:spPr bwMode="auto">
          <a:xfrm flipV="1">
            <a:off x="5799138" y="3278188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 flipV="1">
            <a:off x="6769100" y="3278188"/>
            <a:ext cx="182563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Line 89"/>
          <p:cNvSpPr>
            <a:spLocks noChangeShapeType="1"/>
          </p:cNvSpPr>
          <p:nvPr/>
        </p:nvSpPr>
        <p:spPr bwMode="auto">
          <a:xfrm flipV="1">
            <a:off x="6172200" y="1131888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Freeform 90"/>
          <p:cNvSpPr>
            <a:spLocks/>
          </p:cNvSpPr>
          <p:nvPr/>
        </p:nvSpPr>
        <p:spPr bwMode="auto">
          <a:xfrm>
            <a:off x="6015038" y="3292475"/>
            <a:ext cx="762000" cy="601663"/>
          </a:xfrm>
          <a:custGeom>
            <a:avLst/>
            <a:gdLst/>
            <a:ahLst/>
            <a:cxnLst>
              <a:cxn ang="0">
                <a:pos x="66" y="375"/>
              </a:cxn>
              <a:cxn ang="0">
                <a:pos x="0" y="107"/>
              </a:cxn>
              <a:cxn ang="0">
                <a:pos x="66" y="0"/>
              </a:cxn>
              <a:cxn ang="0">
                <a:pos x="132" y="107"/>
              </a:cxn>
              <a:cxn ang="0">
                <a:pos x="198" y="0"/>
              </a:cxn>
              <a:cxn ang="0">
                <a:pos x="264" y="107"/>
              </a:cxn>
              <a:cxn ang="0">
                <a:pos x="330" y="0"/>
              </a:cxn>
              <a:cxn ang="0">
                <a:pos x="396" y="107"/>
              </a:cxn>
              <a:cxn ang="0">
                <a:pos x="462" y="0"/>
              </a:cxn>
              <a:cxn ang="0">
                <a:pos x="528" y="107"/>
              </a:cxn>
              <a:cxn ang="0">
                <a:pos x="603" y="0"/>
              </a:cxn>
              <a:cxn ang="0">
                <a:pos x="667" y="101"/>
              </a:cxn>
              <a:cxn ang="0">
                <a:pos x="603" y="379"/>
              </a:cxn>
            </a:cxnLst>
            <a:rect l="0" t="0" r="r" b="b"/>
            <a:pathLst>
              <a:path w="667" h="379">
                <a:moveTo>
                  <a:pt x="66" y="375"/>
                </a:moveTo>
                <a:lnTo>
                  <a:pt x="0" y="107"/>
                </a:lnTo>
                <a:lnTo>
                  <a:pt x="66" y="0"/>
                </a:lnTo>
                <a:lnTo>
                  <a:pt x="132" y="107"/>
                </a:lnTo>
                <a:lnTo>
                  <a:pt x="198" y="0"/>
                </a:lnTo>
                <a:lnTo>
                  <a:pt x="264" y="107"/>
                </a:lnTo>
                <a:lnTo>
                  <a:pt x="330" y="0"/>
                </a:lnTo>
                <a:lnTo>
                  <a:pt x="396" y="107"/>
                </a:lnTo>
                <a:lnTo>
                  <a:pt x="462" y="0"/>
                </a:lnTo>
                <a:lnTo>
                  <a:pt x="528" y="107"/>
                </a:lnTo>
                <a:lnTo>
                  <a:pt x="603" y="0"/>
                </a:lnTo>
                <a:lnTo>
                  <a:pt x="667" y="101"/>
                </a:lnTo>
                <a:lnTo>
                  <a:pt x="603" y="379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12" name="Rectangle 96"/>
          <p:cNvSpPr>
            <a:spLocks noChangeArrowheads="1"/>
          </p:cNvSpPr>
          <p:nvPr/>
        </p:nvSpPr>
        <p:spPr bwMode="auto">
          <a:xfrm>
            <a:off x="498475" y="45720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34915" name="Rectangle 99"/>
          <p:cNvSpPr>
            <a:spLocks noChangeArrowheads="1"/>
          </p:cNvSpPr>
          <p:nvPr/>
        </p:nvSpPr>
        <p:spPr bwMode="auto">
          <a:xfrm>
            <a:off x="4672013" y="17463"/>
            <a:ext cx="3562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b="1">
                <a:solidFill>
                  <a:schemeClr val="tx2"/>
                </a:solidFill>
                <a:latin typeface="Chalkboard" charset="0"/>
              </a:rPr>
              <a:t>Critical Illumination</a:t>
            </a:r>
          </a:p>
        </p:txBody>
      </p:sp>
      <p:grpSp>
        <p:nvGrpSpPr>
          <p:cNvPr id="34919" name="Group 103"/>
          <p:cNvGrpSpPr>
            <a:grpSpLocks/>
          </p:cNvGrpSpPr>
          <p:nvPr/>
        </p:nvGrpSpPr>
        <p:grpSpPr bwMode="auto">
          <a:xfrm>
            <a:off x="304800" y="5359400"/>
            <a:ext cx="8166100" cy="1211263"/>
            <a:chOff x="192" y="3376"/>
            <a:chExt cx="5144" cy="763"/>
          </a:xfrm>
        </p:grpSpPr>
        <p:sp>
          <p:nvSpPr>
            <p:cNvPr id="34883" name="Rectangle 67"/>
            <p:cNvSpPr>
              <a:spLocks noChangeArrowheads="1"/>
            </p:cNvSpPr>
            <p:nvPr/>
          </p:nvSpPr>
          <p:spPr bwMode="auto">
            <a:xfrm>
              <a:off x="192" y="3376"/>
              <a:ext cx="3118" cy="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Each light source point produces a parallel beam of light at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Uniform light intensity at the sample even if the light source is “ugly” (e.g. a filament)</a:t>
              </a:r>
            </a:p>
          </p:txBody>
        </p:sp>
        <p:sp>
          <p:nvSpPr>
            <p:cNvPr id="34916" name="Rectangle 100"/>
            <p:cNvSpPr>
              <a:spLocks noChangeArrowheads="1"/>
            </p:cNvSpPr>
            <p:nvPr/>
          </p:nvSpPr>
          <p:spPr bwMode="auto">
            <a:xfrm>
              <a:off x="3269" y="3388"/>
              <a:ext cx="206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source is imaged onto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Usable only if the light source is perfectly uniform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/>
              <a:t>Conjugate Planes in A Research Microscope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 t="3552"/>
          <a:stretch>
            <a:fillRect/>
          </a:stretch>
        </p:blipFill>
        <p:spPr bwMode="auto">
          <a:xfrm>
            <a:off x="2224088" y="1276350"/>
            <a:ext cx="4516437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870200" y="1798638"/>
            <a:ext cx="331787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b="1">
                <a:solidFill>
                  <a:schemeClr val="tx2"/>
                </a:solidFill>
                <a:latin typeface="Chalkboard" charset="0"/>
              </a:rPr>
              <a:t>	Two ways:</a:t>
            </a:r>
          </a:p>
          <a:p>
            <a:pPr marL="228600" indent="-228600">
              <a:buFontTx/>
              <a:buChar char="•"/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“Eyepiece telescope”</a:t>
            </a:r>
          </a:p>
          <a:p>
            <a:pPr marL="228600" indent="-228600">
              <a:lnSpc>
                <a:spcPct val="140000"/>
              </a:lnSpc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“Bertrand lens”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How view the pupil planes?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810000" cy="3759200"/>
          </a:xfrm>
          <a:prstGeom prst="rect">
            <a:avLst/>
          </a:prstGeom>
          <a:noFill/>
        </p:spPr>
      </p:pic>
      <p:grpSp>
        <p:nvGrpSpPr>
          <p:cNvPr id="90115" name="Group 3"/>
          <p:cNvGrpSpPr>
            <a:grpSpLocks/>
          </p:cNvGrpSpPr>
          <p:nvPr/>
        </p:nvGrpSpPr>
        <p:grpSpPr bwMode="auto">
          <a:xfrm>
            <a:off x="3778250" y="0"/>
            <a:ext cx="5365750" cy="4495800"/>
            <a:chOff x="2380" y="0"/>
            <a:chExt cx="3380" cy="2832"/>
          </a:xfrm>
        </p:grpSpPr>
        <p:pic>
          <p:nvPicPr>
            <p:cNvPr id="90116" name="Picture 4" descr="NewtMitosis-square"/>
            <p:cNvPicPr>
              <a:picLocks noChangeAspect="1" noChangeArrowheads="1"/>
            </p:cNvPicPr>
            <p:nvPr/>
          </p:nvPicPr>
          <p:blipFill>
            <a:blip r:embed="rId4" cstate="print"/>
            <a:srcRect l="7101" t="-58" r="11143" b="58"/>
            <a:stretch>
              <a:fillRect/>
            </a:stretch>
          </p:blipFill>
          <p:spPr bwMode="auto">
            <a:xfrm rot="-5400000">
              <a:off x="2654" y="-274"/>
              <a:ext cx="2832" cy="3380"/>
            </a:xfrm>
            <a:prstGeom prst="rect">
              <a:avLst/>
            </a:prstGeom>
            <a:noFill/>
          </p:spPr>
        </p:pic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3840" y="2400"/>
              <a:ext cx="16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Times New Roman" pitchFamily="18" charset="0"/>
                </a:rPr>
                <a:t>A. Khodjakov et al.</a:t>
              </a:r>
            </a:p>
          </p:txBody>
        </p:sp>
      </p:grpSp>
      <p:pic>
        <p:nvPicPr>
          <p:cNvPr id="90118" name="Picture 6" descr="fig1_0621"/>
          <p:cNvPicPr>
            <a:picLocks noChangeAspect="1" noChangeArrowheads="1"/>
          </p:cNvPicPr>
          <p:nvPr/>
        </p:nvPicPr>
        <p:blipFill>
          <a:blip r:embed="rId5" cstate="print"/>
          <a:srcRect t="4999" b="45009"/>
          <a:stretch>
            <a:fillRect/>
          </a:stretch>
        </p:blipFill>
        <p:spPr bwMode="auto">
          <a:xfrm>
            <a:off x="0" y="3524250"/>
            <a:ext cx="53340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4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50863" y="5357813"/>
            <a:ext cx="7858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Each major manufacturer sells 20-30 different </a:t>
            </a:r>
            <a:r>
              <a:rPr lang="en-US" sz="1800" b="1" i="1">
                <a:solidFill>
                  <a:schemeClr val="tx2"/>
                </a:solidFill>
                <a:latin typeface="Chalkboard" charset="0"/>
              </a:rPr>
              <a:t>categories</a:t>
            </a:r>
            <a:r>
              <a:rPr lang="en-US" sz="1800">
                <a:solidFill>
                  <a:schemeClr val="tx2"/>
                </a:solidFill>
                <a:latin typeface="Chalkboard" charset="0"/>
              </a:rPr>
              <a:t> of objectives.</a:t>
            </a:r>
          </a:p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What are the important distinctions?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97800" cy="1328737"/>
          </a:xfrm>
        </p:spPr>
        <p:txBody>
          <a:bodyPr/>
          <a:lstStyle/>
          <a:p>
            <a:r>
              <a:rPr lang="en-US" sz="3200"/>
              <a:t>The focal length of a lens</a:t>
            </a:r>
            <a:br>
              <a:rPr lang="en-US" sz="3200"/>
            </a:br>
            <a:r>
              <a:rPr lang="en-US" sz="3200"/>
              <a:t>depends on the refractive index…</a:t>
            </a:r>
          </a:p>
        </p:txBody>
      </p:sp>
      <p:sp>
        <p:nvSpPr>
          <p:cNvPr id="37892" name="Freeform 4"/>
          <p:cNvSpPr>
            <a:spLocks/>
          </p:cNvSpPr>
          <p:nvPr/>
        </p:nvSpPr>
        <p:spPr bwMode="auto">
          <a:xfrm>
            <a:off x="4368800" y="1871663"/>
            <a:ext cx="1012825" cy="2738437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899" name="Group 11"/>
          <p:cNvGrpSpPr>
            <a:grpSpLocks/>
          </p:cNvGrpSpPr>
          <p:nvPr/>
        </p:nvGrpSpPr>
        <p:grpSpPr bwMode="auto">
          <a:xfrm>
            <a:off x="1836738" y="2305050"/>
            <a:ext cx="4413250" cy="1881188"/>
            <a:chOff x="816" y="1680"/>
            <a:chExt cx="2928" cy="1248"/>
          </a:xfrm>
        </p:grpSpPr>
        <p:sp>
          <p:nvSpPr>
            <p:cNvPr id="37900" name="Freeform 12"/>
            <p:cNvSpPr>
              <a:spLocks/>
            </p:cNvSpPr>
            <p:nvPr/>
          </p:nvSpPr>
          <p:spPr bwMode="auto">
            <a:xfrm flipV="1">
              <a:off x="816" y="1680"/>
              <a:ext cx="2928" cy="1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Freeform 13"/>
            <p:cNvSpPr>
              <a:spLocks/>
            </p:cNvSpPr>
            <p:nvPr/>
          </p:nvSpPr>
          <p:spPr bwMode="auto">
            <a:xfrm flipV="1">
              <a:off x="816" y="1776"/>
              <a:ext cx="2928" cy="10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Freeform 14"/>
            <p:cNvSpPr>
              <a:spLocks/>
            </p:cNvSpPr>
            <p:nvPr/>
          </p:nvSpPr>
          <p:spPr bwMode="auto">
            <a:xfrm flipV="1">
              <a:off x="816" y="1872"/>
              <a:ext cx="2928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Freeform 15"/>
            <p:cNvSpPr>
              <a:spLocks/>
            </p:cNvSpPr>
            <p:nvPr/>
          </p:nvSpPr>
          <p:spPr bwMode="auto">
            <a:xfrm flipV="1">
              <a:off x="816" y="1968"/>
              <a:ext cx="2928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Freeform 16"/>
            <p:cNvSpPr>
              <a:spLocks/>
            </p:cNvSpPr>
            <p:nvPr/>
          </p:nvSpPr>
          <p:spPr bwMode="auto">
            <a:xfrm flipV="1">
              <a:off x="816" y="2064"/>
              <a:ext cx="2928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Freeform 17"/>
            <p:cNvSpPr>
              <a:spLocks/>
            </p:cNvSpPr>
            <p:nvPr/>
          </p:nvSpPr>
          <p:spPr bwMode="auto">
            <a:xfrm flipV="1">
              <a:off x="816" y="2160"/>
              <a:ext cx="292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Freeform 18"/>
            <p:cNvSpPr>
              <a:spLocks/>
            </p:cNvSpPr>
            <p:nvPr/>
          </p:nvSpPr>
          <p:spPr bwMode="auto">
            <a:xfrm flipV="1">
              <a:off x="816" y="2256"/>
              <a:ext cx="2928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5272088" y="4411663"/>
            <a:ext cx="12065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000">
                <a:latin typeface="Chalkboard" charset="0"/>
              </a:rPr>
              <a:t>Focal length </a:t>
            </a:r>
            <a:r>
              <a:rPr lang="en-US" sz="2000" i="1">
                <a:latin typeface="Helvetica Neue" charset="0"/>
              </a:rPr>
              <a:t>f</a:t>
            </a:r>
            <a:endParaRPr lang="en-US" sz="2000">
              <a:latin typeface="Helvetica Neue" charset="0"/>
            </a:endParaRP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5268913" y="42592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6273800" y="3205163"/>
            <a:ext cx="0" cy="1303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AutoShape 40"/>
          <p:cNvSpPr>
            <a:spLocks noChangeArrowheads="1"/>
          </p:cNvSpPr>
          <p:nvPr/>
        </p:nvSpPr>
        <p:spPr bwMode="auto">
          <a:xfrm>
            <a:off x="2003425" y="5322888"/>
            <a:ext cx="2590800" cy="681037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/>
            <a:r>
              <a:rPr lang="en-US" sz="3200">
                <a:solidFill>
                  <a:schemeClr val="tx2"/>
                </a:solidFill>
                <a:latin typeface="Chalkboard" charset="0"/>
              </a:rPr>
              <a:t>f </a:t>
            </a:r>
            <a:r>
              <a:rPr lang="en-US" sz="32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</a:t>
            </a:r>
            <a:r>
              <a:rPr lang="en-US" sz="3200">
                <a:solidFill>
                  <a:schemeClr val="tx2"/>
                </a:solidFill>
                <a:latin typeface="Chalkboard" charset="0"/>
              </a:rPr>
              <a:t> 1/(n-1)</a:t>
            </a:r>
          </a:p>
        </p:txBody>
      </p:sp>
      <p:sp>
        <p:nvSpPr>
          <p:cNvPr id="37930" name="Rectangle 42"/>
          <p:cNvSpPr>
            <a:spLocks noChangeArrowheads="1"/>
          </p:cNvSpPr>
          <p:nvPr/>
        </p:nvSpPr>
        <p:spPr bwMode="auto">
          <a:xfrm>
            <a:off x="5867400" y="1784350"/>
            <a:ext cx="23383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Refractive index </a:t>
            </a:r>
            <a:r>
              <a:rPr lang="en-US" sz="2000" i="1">
                <a:latin typeface="Helvetica Neue" charset="0"/>
              </a:rPr>
              <a:t>n</a:t>
            </a: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224463" y="2065338"/>
            <a:ext cx="64293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2263775" y="244951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2263775" y="25939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2263775" y="27384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2263775" y="28829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2263775" y="30273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2263775" y="31718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2263775" y="33178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2263775" y="34623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2263775" y="36068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2263775" y="37512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2263775" y="38957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2263775" y="404018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Line 58"/>
          <p:cNvSpPr>
            <a:spLocks noChangeShapeType="1"/>
          </p:cNvSpPr>
          <p:nvPr/>
        </p:nvSpPr>
        <p:spPr bwMode="auto">
          <a:xfrm>
            <a:off x="2263775" y="41846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8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81925" cy="1549400"/>
          </a:xfrm>
        </p:spPr>
        <p:txBody>
          <a:bodyPr/>
          <a:lstStyle/>
          <a:p>
            <a:r>
              <a:rPr lang="en-US" sz="3200" b="0"/>
              <a:t>… and the refractive index</a:t>
            </a:r>
            <a:br>
              <a:rPr lang="en-US" sz="3200" b="0"/>
            </a:br>
            <a:r>
              <a:rPr lang="en-US" sz="3200" b="0"/>
              <a:t>depends on the wavelength</a:t>
            </a:r>
            <a:br>
              <a:rPr lang="en-US" sz="3200" b="0"/>
            </a:br>
            <a:r>
              <a:rPr lang="en-US" sz="3200" b="0"/>
              <a:t>(“dispersion”)</a:t>
            </a:r>
            <a:endParaRPr lang="en-US" sz="3200"/>
          </a:p>
        </p:txBody>
      </p:sp>
      <p:pic>
        <p:nvPicPr>
          <p:cNvPr id="38944" name="Picture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1846263"/>
            <a:ext cx="5738813" cy="4805362"/>
          </a:xfrm>
          <a:prstGeom prst="rect">
            <a:avLst/>
          </a:prstGeom>
          <a:noFill/>
        </p:spPr>
      </p:pic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967663" y="3549650"/>
            <a:ext cx="8429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halkboard" charset="0"/>
              </a:rPr>
              <a:t>Glass</a:t>
            </a:r>
          </a:p>
          <a:p>
            <a:pPr algn="ctr"/>
            <a:r>
              <a:rPr lang="en-US" sz="2000">
                <a:latin typeface="Chalkboard" charset="0"/>
              </a:rPr>
              <a:t>types</a:t>
            </a:r>
            <a:endParaRPr lang="en-US" sz="2000" i="1">
              <a:latin typeface="Helvetica Neue" charset="0"/>
            </a:endParaRP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 flipV="1">
            <a:off x="7196138" y="2514600"/>
            <a:ext cx="763587" cy="1100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 flipH="1" flipV="1">
            <a:off x="7145338" y="3487738"/>
            <a:ext cx="814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7119938" y="3875088"/>
            <a:ext cx="855662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7119938" y="4008438"/>
            <a:ext cx="874712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 flipH="1">
            <a:off x="7119938" y="4135438"/>
            <a:ext cx="890587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7135813" y="4260850"/>
            <a:ext cx="874712" cy="1162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261938"/>
            <a:ext cx="7772400" cy="1143000"/>
          </a:xfrm>
        </p:spPr>
        <p:txBody>
          <a:bodyPr/>
          <a:lstStyle/>
          <a:p>
            <a:r>
              <a:rPr lang="en-US">
                <a:sym typeface="Symbol" pitchFamily="18" charset="2"/>
              </a:rPr>
              <a:t> </a:t>
            </a:r>
            <a:r>
              <a:rPr lang="en-US"/>
              <a:t>Chromatic aberration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873250"/>
            <a:ext cx="7772400" cy="1125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Different colors get focused to different planes</a:t>
            </a:r>
          </a:p>
          <a:p>
            <a:pPr>
              <a:lnSpc>
                <a:spcPct val="90000"/>
              </a:lnSpc>
            </a:pPr>
            <a:r>
              <a:rPr lang="en-US"/>
              <a:t>Not good…</a:t>
            </a:r>
          </a:p>
        </p:txBody>
      </p:sp>
      <p:sp>
        <p:nvSpPr>
          <p:cNvPr id="55302" name="Freeform 6"/>
          <p:cNvSpPr>
            <a:spLocks/>
          </p:cNvSpPr>
          <p:nvPr/>
        </p:nvSpPr>
        <p:spPr bwMode="auto">
          <a:xfrm flipH="1">
            <a:off x="4052888" y="3810000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Freeform 8"/>
          <p:cNvSpPr>
            <a:spLocks/>
          </p:cNvSpPr>
          <p:nvPr/>
        </p:nvSpPr>
        <p:spPr bwMode="auto">
          <a:xfrm flipH="1">
            <a:off x="2103438" y="3865563"/>
            <a:ext cx="4149725" cy="1306512"/>
          </a:xfrm>
          <a:custGeom>
            <a:avLst/>
            <a:gdLst/>
            <a:ahLst/>
            <a:cxnLst>
              <a:cxn ang="0">
                <a:pos x="2614" y="960"/>
              </a:cxn>
              <a:cxn ang="0">
                <a:pos x="1262" y="957"/>
              </a:cxn>
              <a:cxn ang="0">
                <a:pos x="0" y="475"/>
              </a:cxn>
              <a:cxn ang="0">
                <a:pos x="1256" y="2"/>
              </a:cxn>
              <a:cxn ang="0">
                <a:pos x="2592" y="0"/>
              </a:cxn>
            </a:cxnLst>
            <a:rect l="0" t="0" r="r" b="b"/>
            <a:pathLst>
              <a:path w="2614" h="960">
                <a:moveTo>
                  <a:pt x="2614" y="960"/>
                </a:moveTo>
                <a:lnTo>
                  <a:pt x="1262" y="957"/>
                </a:lnTo>
                <a:lnTo>
                  <a:pt x="0" y="475"/>
                </a:lnTo>
                <a:lnTo>
                  <a:pt x="1256" y="2"/>
                </a:lnTo>
                <a:lnTo>
                  <a:pt x="2592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2065338" y="4511675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2103438" y="3865563"/>
            <a:ext cx="4508500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2840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2840" h="823">
                <a:moveTo>
                  <a:pt x="0" y="823"/>
                </a:moveTo>
                <a:lnTo>
                  <a:pt x="1352" y="820"/>
                </a:lnTo>
                <a:lnTo>
                  <a:pt x="2840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Freeform 12"/>
          <p:cNvSpPr>
            <a:spLocks/>
          </p:cNvSpPr>
          <p:nvPr/>
        </p:nvSpPr>
        <p:spPr bwMode="auto">
          <a:xfrm>
            <a:off x="2103438" y="3865563"/>
            <a:ext cx="4830762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3043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3043" h="823">
                <a:moveTo>
                  <a:pt x="0" y="823"/>
                </a:moveTo>
                <a:lnTo>
                  <a:pt x="1352" y="820"/>
                </a:lnTo>
                <a:lnTo>
                  <a:pt x="3043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Dispersion vs. refractive index</a:t>
            </a:r>
            <a:br>
              <a:rPr lang="en-US"/>
            </a:br>
            <a:r>
              <a:rPr lang="en-US"/>
              <a:t>of different glass types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762000" y="1295400"/>
            <a:ext cx="7772400" cy="5064125"/>
            <a:chOff x="2304" y="2352"/>
            <a:chExt cx="8868" cy="5778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" y="2352"/>
              <a:ext cx="8868" cy="5778"/>
            </a:xfrm>
            <a:prstGeom prst="rect">
              <a:avLst/>
            </a:prstGeom>
            <a:noFill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88" y="2424"/>
              <a:ext cx="3744" cy="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72" y="6344"/>
              <a:ext cx="1392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0" y="5904"/>
              <a:ext cx="1608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896"/>
              <a:ext cx="2128" cy="1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6912"/>
              <a:ext cx="96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36" y="7216"/>
              <a:ext cx="1008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6" y="7200"/>
              <a:ext cx="92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52" y="7216"/>
              <a:ext cx="1128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880" y="2520"/>
              <a:ext cx="15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2438400" y="6248400"/>
            <a:ext cx="3144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Geneva" charset="0"/>
              </a:rPr>
              <a:t>Abbe dispersion number</a:t>
            </a: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7721600" y="838200"/>
            <a:ext cx="14224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Refractive</a:t>
            </a:r>
          </a:p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index</a:t>
            </a: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6019800" y="6248400"/>
            <a:ext cx="2243138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Geneva" charset="0"/>
              </a:rPr>
              <a:t>(Higher dispersion</a:t>
            </a:r>
            <a:r>
              <a:rPr lang="en-US" sz="1600">
                <a:solidFill>
                  <a:schemeClr val="tx2"/>
                </a:solidFill>
                <a:latin typeface="Geneva" charset="0"/>
                <a:sym typeface="Symbol" pitchFamily="18" charset="2"/>
              </a:rPr>
              <a:t>)</a:t>
            </a:r>
            <a:endParaRPr lang="en-US" sz="1600">
              <a:solidFill>
                <a:schemeClr val="tx2"/>
              </a:solidFill>
              <a:latin typeface="Geneva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Achromatic Lenses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287463"/>
            <a:ext cx="77724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Use a weak negative flint glass element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to compensate the dispersion of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positive crown glass element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2917825"/>
            <a:ext cx="4960938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2667000" y="2133600"/>
            <a:ext cx="5257800" cy="3657600"/>
            <a:chOff x="1680" y="1344"/>
            <a:chExt cx="3312" cy="230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5" name="Rectangle 15"/>
            <p:cNvSpPr>
              <a:spLocks noChangeArrowheads="1"/>
            </p:cNvSpPr>
            <p:nvPr/>
          </p:nvSpPr>
          <p:spPr bwMode="auto">
            <a:xfrm>
              <a:off x="2880" y="2928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Achromat (2 glass types)</a:t>
              </a: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 flipH="1" flipV="1">
              <a:off x="2880" y="2304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40" name="Group 20"/>
          <p:cNvGrpSpPr>
            <a:grpSpLocks/>
          </p:cNvGrpSpPr>
          <p:nvPr/>
        </p:nvGrpSpPr>
        <p:grpSpPr bwMode="auto">
          <a:xfrm>
            <a:off x="2667000" y="2133600"/>
            <a:ext cx="6172200" cy="3657600"/>
            <a:chOff x="1680" y="1344"/>
            <a:chExt cx="3888" cy="2304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6" name="Rectangle 16"/>
            <p:cNvSpPr>
              <a:spLocks noChangeArrowheads="1"/>
            </p:cNvSpPr>
            <p:nvPr/>
          </p:nvSpPr>
          <p:spPr bwMode="auto">
            <a:xfrm>
              <a:off x="3456" y="2496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Apochromat (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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3 glass types)</a:t>
              </a:r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 flipH="1" flipV="1">
              <a:off x="3600" y="2160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Achromats and Apochromats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2133600"/>
            <a:ext cx="3657600" cy="36576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6781800" y="3124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Wavelength</a:t>
            </a: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362200" y="3284538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2438400" y="1524000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1295400" y="1600200"/>
            <a:ext cx="121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Focal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length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error</a:t>
            </a:r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3124200" y="57912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Simple lens</a:t>
            </a:r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 flipH="1" flipV="1">
            <a:off x="3048000" y="5334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4" name="Group 28"/>
          <p:cNvGrpSpPr>
            <a:grpSpLocks/>
          </p:cNvGrpSpPr>
          <p:nvPr/>
        </p:nvGrpSpPr>
        <p:grpSpPr bwMode="auto">
          <a:xfrm>
            <a:off x="828675" y="152400"/>
            <a:ext cx="7781925" cy="3835400"/>
            <a:chOff x="970" y="565"/>
            <a:chExt cx="4038" cy="1990"/>
          </a:xfrm>
        </p:grpSpPr>
        <p:pic>
          <p:nvPicPr>
            <p:cNvPr id="29715" name="Picture 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1" y="697"/>
              <a:ext cx="2984" cy="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970" y="565"/>
              <a:ext cx="4038" cy="40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6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7772400" cy="711200"/>
          </a:xfrm>
        </p:spPr>
        <p:txBody>
          <a:bodyPr/>
          <a:lstStyle/>
          <a:p>
            <a:r>
              <a:rPr lang="en-US" sz="3200"/>
              <a:t>Correction  classes of objectives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039938" y="3925888"/>
            <a:ext cx="127952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(cheap)</a:t>
            </a: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648075" y="3949700"/>
            <a:ext cx="1947863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Fluor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“semi-apo”</a:t>
            </a:r>
            <a:br>
              <a:rPr lang="en-US" sz="1800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(good correction, high UV transmission)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5646738" y="3902075"/>
            <a:ext cx="194786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Apochromat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(best correction)</a:t>
            </a: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235075" y="5664200"/>
            <a:ext cx="74183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for other (i.e. monochromatic) aberrations</a:t>
            </a:r>
            <a:br>
              <a:rPr lang="en-US" sz="2000" b="1">
                <a:solidFill>
                  <a:schemeClr val="tx2"/>
                </a:solidFill>
                <a:latin typeface="Chalkboard" charset="0"/>
              </a:rPr>
            </a:br>
            <a:r>
              <a:rPr lang="en-US" sz="2000" b="1">
                <a:solidFill>
                  <a:schemeClr val="tx2"/>
                </a:solidFill>
                <a:latin typeface="Chalkboard" charset="0"/>
              </a:rPr>
              <a:t>also improves in the same order </a:t>
            </a:r>
            <a:endParaRPr lang="en-US" sz="20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5335588" y="6175375"/>
            <a:ext cx="1084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663" y="152400"/>
            <a:ext cx="4637087" cy="1143000"/>
          </a:xfrm>
        </p:spPr>
        <p:txBody>
          <a:bodyPr/>
          <a:lstStyle/>
          <a:p>
            <a:r>
              <a:rPr lang="en-US"/>
              <a:t>Curvature of Field</a:t>
            </a:r>
          </a:p>
        </p:txBody>
      </p:sp>
      <p:grpSp>
        <p:nvGrpSpPr>
          <p:cNvPr id="6213" name="Group 69"/>
          <p:cNvGrpSpPr>
            <a:grpSpLocks/>
          </p:cNvGrpSpPr>
          <p:nvPr/>
        </p:nvGrpSpPr>
        <p:grpSpPr bwMode="auto">
          <a:xfrm>
            <a:off x="6873875" y="1524000"/>
            <a:ext cx="1917700" cy="3886200"/>
            <a:chOff x="4330" y="960"/>
            <a:chExt cx="1208" cy="244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30" y="2208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0" y="960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2073275" y="4270375"/>
            <a:ext cx="1363663" cy="695325"/>
            <a:chOff x="1285" y="2990"/>
            <a:chExt cx="1223" cy="624"/>
          </a:xfrm>
        </p:grpSpPr>
        <p:sp>
          <p:nvSpPr>
            <p:cNvPr id="6152" name="Arc 8"/>
            <p:cNvSpPr>
              <a:spLocks/>
            </p:cNvSpPr>
            <p:nvPr/>
          </p:nvSpPr>
          <p:spPr bwMode="auto">
            <a:xfrm rot="-4500000">
              <a:off x="1615" y="2720"/>
              <a:ext cx="624" cy="11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0293"/>
                <a:gd name="T2" fmla="*/ 10821 w 21600"/>
                <a:gd name="T3" fmla="*/ 40293 h 40293"/>
                <a:gd name="T4" fmla="*/ 0 w 21600"/>
                <a:gd name="T5" fmla="*/ 21600 h 40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2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</a:path>
                <a:path w="21600" h="402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1285" y="3450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6" name="Group 22"/>
          <p:cNvGrpSpPr>
            <a:grpSpLocks/>
          </p:cNvGrpSpPr>
          <p:nvPr/>
        </p:nvGrpSpPr>
        <p:grpSpPr bwMode="auto">
          <a:xfrm flipV="1">
            <a:off x="1774825" y="2290763"/>
            <a:ext cx="2590800" cy="1343025"/>
            <a:chOff x="4524" y="1486"/>
            <a:chExt cx="1009" cy="523"/>
          </a:xfrm>
        </p:grpSpPr>
        <p:sp>
          <p:nvSpPr>
            <p:cNvPr id="6159" name="Arc 15"/>
            <p:cNvSpPr>
              <a:spLocks/>
            </p:cNvSpPr>
            <p:nvPr/>
          </p:nvSpPr>
          <p:spPr bwMode="auto">
            <a:xfrm rot="-4500000">
              <a:off x="4767" y="1243"/>
              <a:ext cx="523" cy="1009"/>
            </a:xfrm>
            <a:custGeom>
              <a:avLst/>
              <a:gdLst>
                <a:gd name="G0" fmla="+- 0 0 0"/>
                <a:gd name="G1" fmla="+- 16625 0 0"/>
                <a:gd name="G2" fmla="+- 21600 0 0"/>
                <a:gd name="T0" fmla="*/ 13789 w 20755"/>
                <a:gd name="T1" fmla="*/ 0 h 16625"/>
                <a:gd name="T2" fmla="*/ 20755 w 20755"/>
                <a:gd name="T3" fmla="*/ 10645 h 16625"/>
                <a:gd name="T4" fmla="*/ 0 w 20755"/>
                <a:gd name="T5" fmla="*/ 16625 h 16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55" h="16625" fill="none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</a:path>
                <a:path w="20755" h="16625" stroke="0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  <a:lnTo>
                    <a:pt x="0" y="166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>
              <a:off x="4562" y="1570"/>
              <a:ext cx="6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9"/>
            <p:cNvSpPr>
              <a:spLocks noChangeShapeType="1"/>
            </p:cNvSpPr>
            <p:nvPr/>
          </p:nvSpPr>
          <p:spPr bwMode="auto">
            <a:xfrm flipV="1">
              <a:off x="456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 flipV="1">
              <a:off x="523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Rectangle 23"/>
          <p:cNvSpPr>
            <a:spLocks noChangeArrowheads="1"/>
          </p:cNvSpPr>
          <p:nvPr/>
        </p:nvSpPr>
        <p:spPr bwMode="auto">
          <a:xfrm flipV="1">
            <a:off x="2106613" y="1755775"/>
            <a:ext cx="13081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2447925" y="5283200"/>
            <a:ext cx="658813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flipV="1">
            <a:off x="2759075" y="1603375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Freeform 29"/>
          <p:cNvSpPr>
            <a:spLocks/>
          </p:cNvSpPr>
          <p:nvPr/>
        </p:nvSpPr>
        <p:spPr bwMode="auto">
          <a:xfrm>
            <a:off x="2454275" y="1831975"/>
            <a:ext cx="609600" cy="3429000"/>
          </a:xfrm>
          <a:custGeom>
            <a:avLst/>
            <a:gdLst/>
            <a:ahLst/>
            <a:cxnLst>
              <a:cxn ang="0">
                <a:pos x="192" y="2160"/>
              </a:cxn>
              <a:cxn ang="0">
                <a:pos x="0" y="1728"/>
              </a:cxn>
              <a:cxn ang="0">
                <a:pos x="0" y="1104"/>
              </a:cxn>
              <a:cxn ang="0">
                <a:pos x="192" y="0"/>
              </a:cxn>
              <a:cxn ang="0">
                <a:pos x="384" y="1104"/>
              </a:cxn>
              <a:cxn ang="0">
                <a:pos x="384" y="1728"/>
              </a:cxn>
              <a:cxn ang="0">
                <a:pos x="192" y="2160"/>
              </a:cxn>
            </a:cxnLst>
            <a:rect l="0" t="0" r="r" b="b"/>
            <a:pathLst>
              <a:path w="384" h="2160">
                <a:moveTo>
                  <a:pt x="192" y="2160"/>
                </a:moveTo>
                <a:lnTo>
                  <a:pt x="0" y="1728"/>
                </a:lnTo>
                <a:lnTo>
                  <a:pt x="0" y="1104"/>
                </a:lnTo>
                <a:lnTo>
                  <a:pt x="192" y="0"/>
                </a:lnTo>
                <a:lnTo>
                  <a:pt x="384" y="1104"/>
                </a:lnTo>
                <a:lnTo>
                  <a:pt x="384" y="1728"/>
                </a:lnTo>
                <a:lnTo>
                  <a:pt x="192" y="216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09" name="Group 65"/>
          <p:cNvGrpSpPr>
            <a:grpSpLocks/>
          </p:cNvGrpSpPr>
          <p:nvPr/>
        </p:nvGrpSpPr>
        <p:grpSpPr bwMode="auto">
          <a:xfrm>
            <a:off x="2190750" y="1984375"/>
            <a:ext cx="1133475" cy="3276600"/>
            <a:chOff x="1380" y="1250"/>
            <a:chExt cx="714" cy="2064"/>
          </a:xfrm>
        </p:grpSpPr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1380" y="1255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 flipH="1">
              <a:off x="1400" y="1250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7" name="Rectangle 53"/>
          <p:cNvSpPr>
            <a:spLocks noChangeArrowheads="1"/>
          </p:cNvSpPr>
          <p:nvPr/>
        </p:nvSpPr>
        <p:spPr bwMode="auto">
          <a:xfrm>
            <a:off x="182563" y="1692275"/>
            <a:ext cx="180498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Focal plane</a:t>
            </a:r>
          </a:p>
        </p:txBody>
      </p:sp>
      <p:grpSp>
        <p:nvGrpSpPr>
          <p:cNvPr id="6210" name="Group 66"/>
          <p:cNvGrpSpPr>
            <a:grpSpLocks/>
          </p:cNvGrpSpPr>
          <p:nvPr/>
        </p:nvGrpSpPr>
        <p:grpSpPr bwMode="auto">
          <a:xfrm>
            <a:off x="184150" y="1574800"/>
            <a:ext cx="3219450" cy="1295400"/>
            <a:chOff x="116" y="992"/>
            <a:chExt cx="2028" cy="816"/>
          </a:xfrm>
        </p:grpSpPr>
        <p:sp>
          <p:nvSpPr>
            <p:cNvPr id="6191" name="Arc 47"/>
            <p:cNvSpPr>
              <a:spLocks/>
            </p:cNvSpPr>
            <p:nvPr/>
          </p:nvSpPr>
          <p:spPr bwMode="auto">
            <a:xfrm rot="8060552" flipH="1" flipV="1">
              <a:off x="1328" y="992"/>
              <a:ext cx="816" cy="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Rectangle 56"/>
            <p:cNvSpPr>
              <a:spLocks noChangeArrowheads="1"/>
            </p:cNvSpPr>
            <p:nvPr/>
          </p:nvSpPr>
          <p:spPr bwMode="auto">
            <a:xfrm>
              <a:off x="116" y="1156"/>
              <a:ext cx="113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plane</a:t>
              </a:r>
              <a:br>
                <a:rPr lang="en-US" sz="1800" b="1">
                  <a:solidFill>
                    <a:schemeClr val="tx2"/>
                  </a:solidFill>
                  <a:latin typeface="Chalkboard" charset="0"/>
                </a:rPr>
              </a:b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surface</a:t>
              </a:r>
            </a:p>
          </p:txBody>
        </p:sp>
        <p:sp>
          <p:nvSpPr>
            <p:cNvPr id="6201" name="Line 57"/>
            <p:cNvSpPr>
              <a:spLocks noChangeShapeType="1"/>
            </p:cNvSpPr>
            <p:nvPr/>
          </p:nvSpPr>
          <p:spPr bwMode="auto">
            <a:xfrm>
              <a:off x="280" y="1180"/>
              <a:ext cx="8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2" name="Rectangle 58"/>
          <p:cNvSpPr>
            <a:spLocks noChangeArrowheads="1"/>
          </p:cNvSpPr>
          <p:nvPr/>
        </p:nvSpPr>
        <p:spPr bwMode="auto">
          <a:xfrm>
            <a:off x="1373188" y="5099050"/>
            <a:ext cx="882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6212" name="Group 68"/>
          <p:cNvGrpSpPr>
            <a:grpSpLocks/>
          </p:cNvGrpSpPr>
          <p:nvPr/>
        </p:nvGrpSpPr>
        <p:grpSpPr bwMode="auto">
          <a:xfrm>
            <a:off x="3802063" y="1609725"/>
            <a:ext cx="3222625" cy="4373563"/>
            <a:chOff x="2395" y="1014"/>
            <a:chExt cx="2030" cy="2755"/>
          </a:xfrm>
        </p:grpSpPr>
        <p:grpSp>
          <p:nvGrpSpPr>
            <p:cNvPr id="6179" name="Group 35"/>
            <p:cNvGrpSpPr>
              <a:grpSpLocks/>
            </p:cNvGrpSpPr>
            <p:nvPr/>
          </p:nvGrpSpPr>
          <p:grpSpPr bwMode="auto">
            <a:xfrm flipV="1">
              <a:off x="2793" y="1447"/>
              <a:ext cx="1632" cy="846"/>
              <a:chOff x="4524" y="1486"/>
              <a:chExt cx="1009" cy="523"/>
            </a:xfrm>
          </p:grpSpPr>
          <p:sp>
            <p:nvSpPr>
              <p:cNvPr id="6180" name="Arc 36"/>
              <p:cNvSpPr>
                <a:spLocks/>
              </p:cNvSpPr>
              <p:nvPr/>
            </p:nvSpPr>
            <p:spPr bwMode="auto">
              <a:xfrm rot="-4500000">
                <a:off x="4767" y="1243"/>
                <a:ext cx="523" cy="1009"/>
              </a:xfrm>
              <a:custGeom>
                <a:avLst/>
                <a:gdLst>
                  <a:gd name="G0" fmla="+- 0 0 0"/>
                  <a:gd name="G1" fmla="+- 16625 0 0"/>
                  <a:gd name="G2" fmla="+- 21600 0 0"/>
                  <a:gd name="T0" fmla="*/ 13789 w 20755"/>
                  <a:gd name="T1" fmla="*/ 0 h 16625"/>
                  <a:gd name="T2" fmla="*/ 20755 w 20755"/>
                  <a:gd name="T3" fmla="*/ 10645 h 16625"/>
                  <a:gd name="T4" fmla="*/ 0 w 20755"/>
                  <a:gd name="T5" fmla="*/ 16625 h 16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755" h="16625" fill="none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</a:path>
                  <a:path w="20755" h="16625" stroke="0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  <a:lnTo>
                      <a:pt x="0" y="16625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Line 37"/>
              <p:cNvSpPr>
                <a:spLocks noChangeShapeType="1"/>
              </p:cNvSpPr>
              <p:nvPr/>
            </p:nvSpPr>
            <p:spPr bwMode="auto">
              <a:xfrm>
                <a:off x="4562" y="1570"/>
                <a:ext cx="6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2" name="Line 38"/>
              <p:cNvSpPr>
                <a:spLocks noChangeShapeType="1"/>
              </p:cNvSpPr>
              <p:nvPr/>
            </p:nvSpPr>
            <p:spPr bwMode="auto">
              <a:xfrm flipV="1">
                <a:off x="456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Line 39"/>
              <p:cNvSpPr>
                <a:spLocks noChangeShapeType="1"/>
              </p:cNvSpPr>
              <p:nvPr/>
            </p:nvSpPr>
            <p:spPr bwMode="auto">
              <a:xfrm flipV="1">
                <a:off x="523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11" name="Group 67"/>
            <p:cNvGrpSpPr>
              <a:grpSpLocks/>
            </p:cNvGrpSpPr>
            <p:nvPr/>
          </p:nvGrpSpPr>
          <p:grpSpPr bwMode="auto">
            <a:xfrm>
              <a:off x="2395" y="1014"/>
              <a:ext cx="1445" cy="2755"/>
              <a:chOff x="2395" y="1014"/>
              <a:chExt cx="1445" cy="2755"/>
            </a:xfrm>
          </p:grpSpPr>
          <p:grpSp>
            <p:nvGrpSpPr>
              <p:cNvPr id="6176" name="Group 32"/>
              <p:cNvGrpSpPr>
                <a:grpSpLocks/>
              </p:cNvGrpSpPr>
              <p:nvPr/>
            </p:nvGrpSpPr>
            <p:grpSpPr bwMode="auto">
              <a:xfrm>
                <a:off x="2981" y="2694"/>
                <a:ext cx="859" cy="438"/>
                <a:chOff x="1285" y="2990"/>
                <a:chExt cx="1223" cy="624"/>
              </a:xfrm>
            </p:grpSpPr>
            <p:sp>
              <p:nvSpPr>
                <p:cNvPr id="6177" name="Arc 33"/>
                <p:cNvSpPr>
                  <a:spLocks/>
                </p:cNvSpPr>
                <p:nvPr/>
              </p:nvSpPr>
              <p:spPr bwMode="auto">
                <a:xfrm rot="-4500000">
                  <a:off x="1615" y="2720"/>
                  <a:ext cx="624" cy="1163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40293"/>
                    <a:gd name="T2" fmla="*/ 10821 w 21600"/>
                    <a:gd name="T3" fmla="*/ 40293 h 40293"/>
                    <a:gd name="T4" fmla="*/ 0 w 21600"/>
                    <a:gd name="T5" fmla="*/ 21600 h 40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0293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</a:path>
                    <a:path w="21600" h="40293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auto">
                <a:xfrm>
                  <a:off x="1285" y="3450"/>
                  <a:ext cx="1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 flipV="1">
                <a:off x="2989" y="1109"/>
                <a:ext cx="850" cy="5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Line 41"/>
              <p:cNvSpPr>
                <a:spLocks noChangeShapeType="1"/>
              </p:cNvSpPr>
              <p:nvPr/>
            </p:nvSpPr>
            <p:spPr bwMode="auto">
              <a:xfrm>
                <a:off x="3217" y="3332"/>
                <a:ext cx="415" cy="0"/>
              </a:xfrm>
              <a:prstGeom prst="line">
                <a:avLst/>
              </a:prstGeom>
              <a:noFill/>
              <a:ln w="38100">
                <a:solidFill>
                  <a:srgbClr val="408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Line 42"/>
              <p:cNvSpPr>
                <a:spLocks noChangeShapeType="1"/>
              </p:cNvSpPr>
              <p:nvPr/>
            </p:nvSpPr>
            <p:spPr bwMode="auto">
              <a:xfrm flipV="1">
                <a:off x="3413" y="1014"/>
                <a:ext cx="0" cy="2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Freeform 43"/>
              <p:cNvSpPr>
                <a:spLocks/>
              </p:cNvSpPr>
              <p:nvPr/>
            </p:nvSpPr>
            <p:spPr bwMode="auto">
              <a:xfrm>
                <a:off x="3221" y="1158"/>
                <a:ext cx="384" cy="2160"/>
              </a:xfrm>
              <a:custGeom>
                <a:avLst/>
                <a:gdLst/>
                <a:ahLst/>
                <a:cxnLst>
                  <a:cxn ang="0">
                    <a:pos x="192" y="2160"/>
                  </a:cxn>
                  <a:cxn ang="0">
                    <a:pos x="0" y="1728"/>
                  </a:cxn>
                  <a:cxn ang="0">
                    <a:pos x="0" y="1104"/>
                  </a:cxn>
                  <a:cxn ang="0">
                    <a:pos x="192" y="0"/>
                  </a:cxn>
                  <a:cxn ang="0">
                    <a:pos x="384" y="1104"/>
                  </a:cxn>
                  <a:cxn ang="0">
                    <a:pos x="384" y="1728"/>
                  </a:cxn>
                  <a:cxn ang="0">
                    <a:pos x="192" y="2160"/>
                  </a:cxn>
                </a:cxnLst>
                <a:rect l="0" t="0" r="r" b="b"/>
                <a:pathLst>
                  <a:path w="384" h="2160">
                    <a:moveTo>
                      <a:pt x="192" y="2160"/>
                    </a:moveTo>
                    <a:lnTo>
                      <a:pt x="0" y="1728"/>
                    </a:lnTo>
                    <a:lnTo>
                      <a:pt x="0" y="1104"/>
                    </a:lnTo>
                    <a:lnTo>
                      <a:pt x="192" y="0"/>
                    </a:lnTo>
                    <a:lnTo>
                      <a:pt x="384" y="1104"/>
                    </a:lnTo>
                    <a:lnTo>
                      <a:pt x="384" y="1728"/>
                    </a:lnTo>
                    <a:lnTo>
                      <a:pt x="192" y="216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Freeform 45"/>
              <p:cNvSpPr>
                <a:spLocks/>
              </p:cNvSpPr>
              <p:nvPr/>
            </p:nvSpPr>
            <p:spPr bwMode="auto">
              <a:xfrm>
                <a:off x="3075" y="1170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0" name="Freeform 46"/>
              <p:cNvSpPr>
                <a:spLocks/>
              </p:cNvSpPr>
              <p:nvPr/>
            </p:nvSpPr>
            <p:spPr bwMode="auto">
              <a:xfrm flipH="1">
                <a:off x="3048" y="1164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Arc 49"/>
              <p:cNvSpPr>
                <a:spLocks/>
              </p:cNvSpPr>
              <p:nvPr/>
            </p:nvSpPr>
            <p:spPr bwMode="auto">
              <a:xfrm rot="13539448" flipH="1">
                <a:off x="3253" y="3051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Rectangle 59"/>
              <p:cNvSpPr>
                <a:spLocks noChangeArrowheads="1"/>
              </p:cNvSpPr>
              <p:nvPr/>
            </p:nvSpPr>
            <p:spPr bwMode="auto">
              <a:xfrm>
                <a:off x="2395" y="3347"/>
                <a:ext cx="603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Focal</a:t>
                </a:r>
              </a:p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surface</a:t>
                </a: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auto">
              <a:xfrm flipV="1">
                <a:off x="2905" y="3260"/>
                <a:ext cx="275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7" name="Rectangle 63"/>
          <p:cNvSpPr>
            <a:spLocks noChangeArrowheads="1"/>
          </p:cNvSpPr>
          <p:nvPr/>
        </p:nvSpPr>
        <p:spPr bwMode="auto">
          <a:xfrm>
            <a:off x="890588" y="4402138"/>
            <a:ext cx="11350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6208" name="Rectangle 64"/>
          <p:cNvSpPr>
            <a:spLocks noChangeArrowheads="1"/>
          </p:cNvSpPr>
          <p:nvPr/>
        </p:nvSpPr>
        <p:spPr bwMode="auto">
          <a:xfrm>
            <a:off x="479425" y="326072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Major Imaging Functions of the Microscope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Magnify</a:t>
            </a:r>
          </a:p>
          <a:p>
            <a:endParaRPr lang="en-US" sz="2800"/>
          </a:p>
          <a:p>
            <a:r>
              <a:rPr lang="en-US" sz="2800"/>
              <a:t>Resolve features</a:t>
            </a:r>
          </a:p>
          <a:p>
            <a:endParaRPr lang="en-US" sz="2800"/>
          </a:p>
          <a:p>
            <a:r>
              <a:rPr lang="en-US" sz="2800"/>
              <a:t>Generate Contrast</a:t>
            </a:r>
          </a:p>
          <a:p>
            <a:endParaRPr lang="en-US" sz="2800"/>
          </a:p>
          <a:p>
            <a:r>
              <a:rPr lang="en-US" sz="2800"/>
              <a:t>Capture and Display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2430463" y="2486025"/>
            <a:ext cx="3910012" cy="3094038"/>
            <a:chOff x="1790" y="1826"/>
            <a:chExt cx="2134" cy="168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0" y="1865"/>
              <a:ext cx="2134" cy="1603"/>
            </a:xfrm>
            <a:prstGeom prst="rect">
              <a:avLst/>
            </a:prstGeom>
            <a:noFill/>
          </p:spPr>
        </p:pic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2315" y="3355"/>
              <a:ext cx="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936" y="1826"/>
              <a:ext cx="1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/>
              <a:t>Plan objectives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008063" y="1323975"/>
            <a:ext cx="706278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Corrected for field curvature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More complex design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Needed for most photomicrography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008063" y="5484813"/>
            <a:ext cx="73898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30188" indent="-230188">
              <a:buFontTx/>
              <a:buChar char="•"/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Plan-Apochromats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 have the highest performance </a:t>
            </a:r>
          </a:p>
          <a:p>
            <a:pPr marL="230188" indent="-230188"/>
            <a:r>
              <a:rPr lang="en-US">
                <a:solidFill>
                  <a:schemeClr val="tx2"/>
                </a:solidFill>
                <a:latin typeface="Chalkboard" charset="0"/>
              </a:rPr>
              <a:t>	(and highest complexity and price)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b="0"/>
              <a:t>Putting one brand of objectives onto another brand of microscope?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654050" y="1638300"/>
            <a:ext cx="8015288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>
              <a:tabLst>
                <a:tab pos="571500" algn="l"/>
              </a:tabLst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Usually a bad idea:</a:t>
            </a:r>
            <a:endParaRPr lang="en-US" sz="2000" b="1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tabLst>
                <a:tab pos="571500" algn="l"/>
              </a:tabLst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May not even fit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May get different magnification than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	is printed on the objective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Incompatible ways of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	correcting lateral chromatic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	aberration (LCA)</a:t>
            </a:r>
          </a:p>
          <a:p>
            <a:pPr marL="230188" indent="-230188"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  <a:sym typeface="Symbol" charset="2"/>
              </a:rPr>
              <a:t>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	mixing brands can produce severe LCA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583238" y="1173163"/>
            <a:ext cx="3560762" cy="2141537"/>
            <a:chOff x="3474" y="1236"/>
            <a:chExt cx="2163" cy="1338"/>
          </a:xfrm>
        </p:grpSpPr>
        <p:pic>
          <p:nvPicPr>
            <p:cNvPr id="8196" name="Picture 4" descr="parfocal_dist.jpg                                              001F1E40Mats Gustafsson                BC2CE792: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74" y="1236"/>
              <a:ext cx="1893" cy="1338"/>
            </a:xfrm>
            <a:prstGeom prst="rect">
              <a:avLst/>
            </a:prstGeom>
            <a:noFill/>
          </p:spPr>
        </p:pic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5142" y="1282"/>
              <a:ext cx="49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800" b="1">
                  <a:latin typeface="Geneva" charset="0"/>
                </a:rPr>
                <a:t>Pitch = 0.75</a:t>
              </a:r>
            </a:p>
          </p:txBody>
        </p:sp>
        <p:sp>
          <p:nvSpPr>
            <p:cNvPr id="8199" name="Line 7"/>
            <p:cNvSpPr>
              <a:spLocks noChangeShapeType="1"/>
            </p:cNvSpPr>
            <p:nvPr/>
          </p:nvSpPr>
          <p:spPr bwMode="auto">
            <a:xfrm flipH="1">
              <a:off x="5055" y="1365"/>
              <a:ext cx="105" cy="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Rectangle 8"/>
            <p:cNvSpPr>
              <a:spLocks noChangeArrowheads="1"/>
            </p:cNvSpPr>
            <p:nvPr/>
          </p:nvSpPr>
          <p:spPr bwMode="auto">
            <a:xfrm>
              <a:off x="4150" y="1875"/>
              <a:ext cx="360" cy="4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4076" y="2346"/>
              <a:ext cx="485" cy="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042" y="2375"/>
              <a:ext cx="500" cy="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4177" y="2502"/>
              <a:ext cx="485" cy="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4127" y="2202"/>
              <a:ext cx="275" cy="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6602413" y="3417888"/>
            <a:ext cx="2228850" cy="13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tabLst>
                <a:tab pos="1033463" algn="l"/>
              </a:tabLst>
            </a:pPr>
            <a:r>
              <a:rPr lang="en-US" sz="1600" u="sng">
                <a:solidFill>
                  <a:schemeClr val="tx2"/>
                </a:solidFill>
                <a:latin typeface="Helvetica Neue" charset="0"/>
              </a:rPr>
              <a:t>Tube lens focal length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Nikon	200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Leica 	200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Olympus	180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Zeiss	165</a:t>
            </a:r>
            <a:endParaRPr lang="en-US" sz="1600">
              <a:latin typeface="Helvetica Neue" charset="0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061075" y="5129213"/>
            <a:ext cx="2846388" cy="10747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	</a:t>
            </a:r>
          </a:p>
          <a:p>
            <a:pPr>
              <a:tabLst>
                <a:tab pos="10334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	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6070600" y="5135563"/>
            <a:ext cx="28273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13128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LCA correction:</a:t>
            </a:r>
          </a:p>
          <a:p>
            <a:pPr>
              <a:tabLst>
                <a:tab pos="1312863" algn="l"/>
              </a:tabLst>
            </a:pPr>
            <a:r>
              <a:rPr lang="en-US" sz="1600" u="sng">
                <a:solidFill>
                  <a:schemeClr val="tx2"/>
                </a:solidFill>
                <a:latin typeface="Helvetica Neue" charset="0"/>
              </a:rPr>
              <a:t>In objective	In tube lens</a:t>
            </a:r>
            <a:endParaRPr lang="en-US" sz="1600">
              <a:solidFill>
                <a:schemeClr val="tx2"/>
              </a:solidFill>
              <a:latin typeface="Helvetica Neue" charset="0"/>
            </a:endParaRPr>
          </a:p>
          <a:p>
            <a:pPr>
              <a:tabLst>
                <a:tab pos="1312863" algn="l"/>
              </a:tabLst>
            </a:pPr>
            <a:r>
              <a:rPr lang="en-US" sz="1600">
                <a:solidFill>
                  <a:schemeClr val="tx2"/>
                </a:solidFill>
                <a:latin typeface="Helvetica Neue" charset="0"/>
              </a:rPr>
              <a:t>Nikon	Leica Olympus	Zeiss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430213"/>
            <a:ext cx="5899150" cy="1143000"/>
          </a:xfrm>
        </p:spPr>
        <p:txBody>
          <a:bodyPr/>
          <a:lstStyle/>
          <a:p>
            <a:r>
              <a:rPr lang="en-US" sz="3200" b="0"/>
              <a:t>Lateral chromatic aberration</a:t>
            </a:r>
            <a:r>
              <a:rPr lang="en-US" sz="3200"/>
              <a:t/>
            </a:r>
            <a:br>
              <a:rPr lang="en-US" sz="3200"/>
            </a:br>
            <a:r>
              <a:rPr lang="en-US" sz="2400"/>
              <a:t>(= LCA, lateral color, chromatic difference of magnification)</a:t>
            </a:r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039813" y="2030413"/>
            <a:ext cx="70627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= Different magnification for different colors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289" name="Rectangle 73"/>
          <p:cNvSpPr>
            <a:spLocks noChangeArrowheads="1"/>
          </p:cNvSpPr>
          <p:nvPr/>
        </p:nvSpPr>
        <p:spPr bwMode="auto">
          <a:xfrm>
            <a:off x="5527675" y="3175000"/>
            <a:ext cx="2119313" cy="211931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5741988" y="3389313"/>
            <a:ext cx="1690687" cy="1690687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98" name="Rectangle 82"/>
          <p:cNvSpPr>
            <a:spLocks noChangeArrowheads="1"/>
          </p:cNvSpPr>
          <p:nvPr/>
        </p:nvSpPr>
        <p:spPr bwMode="auto">
          <a:xfrm>
            <a:off x="5781675" y="3424238"/>
            <a:ext cx="1611313" cy="161925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99" name="Rectangle 83"/>
          <p:cNvSpPr>
            <a:spLocks noChangeArrowheads="1"/>
          </p:cNvSpPr>
          <p:nvPr/>
        </p:nvSpPr>
        <p:spPr bwMode="auto">
          <a:xfrm>
            <a:off x="5891213" y="3538538"/>
            <a:ext cx="1390650" cy="1390650"/>
          </a:xfrm>
          <a:prstGeom prst="rect">
            <a:avLst/>
          </a:prstGeom>
          <a:noFill/>
          <a:ln w="1905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00" name="Rectangle 84"/>
          <p:cNvSpPr>
            <a:spLocks noChangeArrowheads="1"/>
          </p:cNvSpPr>
          <p:nvPr/>
        </p:nvSpPr>
        <p:spPr bwMode="auto">
          <a:xfrm>
            <a:off x="5988050" y="3635375"/>
            <a:ext cx="1198563" cy="11985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01" name="Rectangle 85"/>
          <p:cNvSpPr>
            <a:spLocks noChangeArrowheads="1"/>
          </p:cNvSpPr>
          <p:nvPr/>
        </p:nvSpPr>
        <p:spPr bwMode="auto">
          <a:xfrm>
            <a:off x="6040438" y="3687763"/>
            <a:ext cx="1095375" cy="10953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627188" y="3173413"/>
            <a:ext cx="2119312" cy="2119312"/>
            <a:chOff x="2365" y="1895"/>
            <a:chExt cx="1335" cy="1335"/>
          </a:xfrm>
        </p:grpSpPr>
        <p:sp>
          <p:nvSpPr>
            <p:cNvPr id="9287" name="Rectangle 71"/>
            <p:cNvSpPr>
              <a:spLocks noChangeArrowheads="1"/>
            </p:cNvSpPr>
            <p:nvPr/>
          </p:nvSpPr>
          <p:spPr bwMode="auto">
            <a:xfrm>
              <a:off x="2365" y="1895"/>
              <a:ext cx="1335" cy="133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2" name="Rectangle 86"/>
            <p:cNvSpPr>
              <a:spLocks noChangeArrowheads="1"/>
            </p:cNvSpPr>
            <p:nvPr/>
          </p:nvSpPr>
          <p:spPr bwMode="auto">
            <a:xfrm>
              <a:off x="2595" y="2124"/>
              <a:ext cx="876" cy="876"/>
            </a:xfrm>
            <a:prstGeom prst="rect">
              <a:avLst/>
            </a:prstGeom>
            <a:noFill/>
            <a:ln w="25400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05" name="Line 89"/>
          <p:cNvSpPr>
            <a:spLocks noChangeShapeType="1"/>
          </p:cNvSpPr>
          <p:nvPr/>
        </p:nvSpPr>
        <p:spPr bwMode="auto">
          <a:xfrm>
            <a:off x="3992563" y="4233863"/>
            <a:ext cx="1230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06" name="Rectangle 90"/>
          <p:cNvSpPr>
            <a:spLocks noChangeArrowheads="1"/>
          </p:cNvSpPr>
          <p:nvPr/>
        </p:nvSpPr>
        <p:spPr bwMode="auto">
          <a:xfrm>
            <a:off x="1703388" y="2806700"/>
            <a:ext cx="19748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800" b="1">
                <a:solidFill>
                  <a:schemeClr val="tx2"/>
                </a:solidFill>
                <a:latin typeface="Chalkboard" charset="0"/>
              </a:rPr>
              <a:t>Object</a:t>
            </a:r>
            <a:endParaRPr lang="en-US" sz="18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9307" name="Rectangle 91"/>
          <p:cNvSpPr>
            <a:spLocks noChangeArrowheads="1"/>
          </p:cNvSpPr>
          <p:nvPr/>
        </p:nvSpPr>
        <p:spPr bwMode="auto">
          <a:xfrm>
            <a:off x="5610225" y="2806700"/>
            <a:ext cx="19748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800" b="1">
                <a:solidFill>
                  <a:schemeClr val="tx2"/>
                </a:solidFill>
                <a:latin typeface="Chalkboard" charset="0"/>
              </a:rPr>
              <a:t>Image</a:t>
            </a:r>
            <a:endParaRPr lang="en-US" sz="1800">
              <a:solidFill>
                <a:schemeClr val="accent2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Interference</a:t>
            </a:r>
          </a:p>
        </p:txBody>
      </p:sp>
      <p:sp>
        <p:nvSpPr>
          <p:cNvPr id="40100" name="Rectangle 164"/>
          <p:cNvSpPr>
            <a:spLocks noChangeArrowheads="1"/>
          </p:cNvSpPr>
          <p:nvPr/>
        </p:nvSpPr>
        <p:spPr bwMode="auto">
          <a:xfrm>
            <a:off x="2012950" y="971550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In phase</a:t>
            </a:r>
          </a:p>
        </p:txBody>
      </p:sp>
      <p:pic>
        <p:nvPicPr>
          <p:cNvPr id="40104" name="Picture 16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1370013"/>
            <a:ext cx="3865562" cy="901700"/>
          </a:xfrm>
          <a:prstGeom prst="rect">
            <a:avLst/>
          </a:prstGeom>
          <a:noFill/>
        </p:spPr>
      </p:pic>
      <p:pic>
        <p:nvPicPr>
          <p:cNvPr id="40107" name="Picture 17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4316413"/>
            <a:ext cx="3865562" cy="901700"/>
          </a:xfrm>
          <a:prstGeom prst="rect">
            <a:avLst/>
          </a:prstGeom>
          <a:noFill/>
        </p:spPr>
      </p:pic>
      <p:pic>
        <p:nvPicPr>
          <p:cNvPr id="40109" name="Picture 17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3" y="5281613"/>
            <a:ext cx="3865562" cy="688975"/>
          </a:xfrm>
          <a:prstGeom prst="rect">
            <a:avLst/>
          </a:prstGeom>
          <a:noFill/>
        </p:spPr>
      </p:pic>
      <p:pic>
        <p:nvPicPr>
          <p:cNvPr id="40110" name="Picture 1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2360613"/>
            <a:ext cx="3865562" cy="688975"/>
          </a:xfrm>
          <a:prstGeom prst="rect">
            <a:avLst/>
          </a:prstGeom>
          <a:noFill/>
        </p:spPr>
      </p:pic>
      <p:sp>
        <p:nvSpPr>
          <p:cNvPr id="40111" name="Rectangle 175"/>
          <p:cNvSpPr>
            <a:spLocks noChangeArrowheads="1"/>
          </p:cNvSpPr>
          <p:nvPr/>
        </p:nvSpPr>
        <p:spPr bwMode="auto">
          <a:xfrm>
            <a:off x="374650" y="14652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112" name="Rectangle 176"/>
          <p:cNvSpPr>
            <a:spLocks noChangeArrowheads="1"/>
          </p:cNvSpPr>
          <p:nvPr/>
        </p:nvSpPr>
        <p:spPr bwMode="auto">
          <a:xfrm>
            <a:off x="4098925" y="1516063"/>
            <a:ext cx="381000" cy="4359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0113" name="Picture 1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1563688"/>
            <a:ext cx="3865562" cy="1503362"/>
          </a:xfrm>
          <a:prstGeom prst="rect">
            <a:avLst/>
          </a:prstGeom>
          <a:noFill/>
        </p:spPr>
      </p:pic>
      <p:sp>
        <p:nvSpPr>
          <p:cNvPr id="40114" name="Rectangle 178"/>
          <p:cNvSpPr>
            <a:spLocks noChangeArrowheads="1"/>
          </p:cNvSpPr>
          <p:nvPr/>
        </p:nvSpPr>
        <p:spPr bwMode="auto">
          <a:xfrm>
            <a:off x="1673225" y="3883025"/>
            <a:ext cx="1765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Opposite phase</a:t>
            </a:r>
          </a:p>
        </p:txBody>
      </p:sp>
      <p:sp>
        <p:nvSpPr>
          <p:cNvPr id="40116" name="Rectangle 180"/>
          <p:cNvSpPr>
            <a:spLocks noChangeArrowheads="1"/>
          </p:cNvSpPr>
          <p:nvPr/>
        </p:nvSpPr>
        <p:spPr bwMode="auto">
          <a:xfrm>
            <a:off x="328613" y="2352675"/>
            <a:ext cx="3762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40117" name="Rectangle 181"/>
          <p:cNvSpPr>
            <a:spLocks noChangeArrowheads="1"/>
          </p:cNvSpPr>
          <p:nvPr/>
        </p:nvSpPr>
        <p:spPr bwMode="auto">
          <a:xfrm>
            <a:off x="327025" y="5314950"/>
            <a:ext cx="3762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+</a:t>
            </a:r>
          </a:p>
        </p:txBody>
      </p:sp>
      <p:sp>
        <p:nvSpPr>
          <p:cNvPr id="40118" name="Rectangle 182"/>
          <p:cNvSpPr>
            <a:spLocks noChangeArrowheads="1"/>
          </p:cNvSpPr>
          <p:nvPr/>
        </p:nvSpPr>
        <p:spPr bwMode="auto">
          <a:xfrm>
            <a:off x="4595813" y="19637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pic>
        <p:nvPicPr>
          <p:cNvPr id="40119" name="Picture 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5187950"/>
            <a:ext cx="3865562" cy="107950"/>
          </a:xfrm>
          <a:prstGeom prst="rect">
            <a:avLst/>
          </a:prstGeom>
          <a:noFill/>
        </p:spPr>
      </p:pic>
      <p:sp>
        <p:nvSpPr>
          <p:cNvPr id="40120" name="Rectangle 184"/>
          <p:cNvSpPr>
            <a:spLocks noChangeArrowheads="1"/>
          </p:cNvSpPr>
          <p:nvPr/>
        </p:nvSpPr>
        <p:spPr bwMode="auto">
          <a:xfrm>
            <a:off x="4595813" y="4922838"/>
            <a:ext cx="3571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=</a:t>
            </a:r>
          </a:p>
        </p:txBody>
      </p:sp>
      <p:sp>
        <p:nvSpPr>
          <p:cNvPr id="40121" name="Rectangle 185"/>
          <p:cNvSpPr>
            <a:spLocks noChangeArrowheads="1"/>
          </p:cNvSpPr>
          <p:nvPr/>
        </p:nvSpPr>
        <p:spPr bwMode="auto">
          <a:xfrm>
            <a:off x="5586413" y="1098550"/>
            <a:ext cx="293211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 constructive interference</a:t>
            </a:r>
          </a:p>
        </p:txBody>
      </p:sp>
      <p:sp>
        <p:nvSpPr>
          <p:cNvPr id="40122" name="Rectangle 186"/>
          <p:cNvSpPr>
            <a:spLocks noChangeArrowheads="1"/>
          </p:cNvSpPr>
          <p:nvPr/>
        </p:nvSpPr>
        <p:spPr bwMode="auto">
          <a:xfrm>
            <a:off x="5686425" y="4687888"/>
            <a:ext cx="2733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destructive interference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11" name="Group 315"/>
          <p:cNvGrpSpPr>
            <a:grpSpLocks/>
          </p:cNvGrpSpPr>
          <p:nvPr/>
        </p:nvGrpSpPr>
        <p:grpSpPr bwMode="auto">
          <a:xfrm>
            <a:off x="2063750" y="1012825"/>
            <a:ext cx="2406650" cy="5768975"/>
            <a:chOff x="1300" y="638"/>
            <a:chExt cx="1516" cy="3634"/>
          </a:xfrm>
        </p:grpSpPr>
        <p:grpSp>
          <p:nvGrpSpPr>
            <p:cNvPr id="81019" name="Group 123"/>
            <p:cNvGrpSpPr>
              <a:grpSpLocks/>
            </p:cNvGrpSpPr>
            <p:nvPr/>
          </p:nvGrpSpPr>
          <p:grpSpPr bwMode="auto">
            <a:xfrm>
              <a:off x="1300" y="638"/>
              <a:ext cx="1005" cy="1900"/>
              <a:chOff x="1305" y="648"/>
              <a:chExt cx="1005" cy="1900"/>
            </a:xfrm>
          </p:grpSpPr>
          <p:sp>
            <p:nvSpPr>
              <p:cNvPr id="80950" name="Arc 54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8" name="Arc 5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5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1" name="Arc 55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56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57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4" name="Arc 58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59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60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7" name="Arc 61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41" name="Group 245"/>
            <p:cNvGrpSpPr>
              <a:grpSpLocks/>
            </p:cNvGrpSpPr>
            <p:nvPr/>
          </p:nvGrpSpPr>
          <p:grpSpPr bwMode="auto">
            <a:xfrm>
              <a:off x="1301" y="927"/>
              <a:ext cx="1005" cy="1900"/>
              <a:chOff x="1305" y="648"/>
              <a:chExt cx="1005" cy="1900"/>
            </a:xfrm>
          </p:grpSpPr>
          <p:sp>
            <p:nvSpPr>
              <p:cNvPr id="81142" name="Arc 246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3" name="Arc 247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4" name="Arc 248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5" name="Arc 249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6" name="Arc 250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7" name="Arc 251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8" name="Arc 252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9" name="Arc 253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0" name="Arc 254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1" name="Arc 255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52" name="Group 256"/>
            <p:cNvGrpSpPr>
              <a:grpSpLocks/>
            </p:cNvGrpSpPr>
            <p:nvPr/>
          </p:nvGrpSpPr>
          <p:grpSpPr bwMode="auto">
            <a:xfrm>
              <a:off x="1302" y="1216"/>
              <a:ext cx="1005" cy="1900"/>
              <a:chOff x="1305" y="648"/>
              <a:chExt cx="1005" cy="1900"/>
            </a:xfrm>
          </p:grpSpPr>
          <p:sp>
            <p:nvSpPr>
              <p:cNvPr id="81153" name="Arc 257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4" name="Arc 258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5" name="Arc 259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6" name="Arc 260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7" name="Arc 261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8" name="Arc 262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9" name="Arc 263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0" name="Arc 264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1" name="Arc 265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2" name="Arc 266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63" name="Group 267"/>
            <p:cNvGrpSpPr>
              <a:grpSpLocks/>
            </p:cNvGrpSpPr>
            <p:nvPr/>
          </p:nvGrpSpPr>
          <p:grpSpPr bwMode="auto">
            <a:xfrm>
              <a:off x="1303" y="1505"/>
              <a:ext cx="1005" cy="1900"/>
              <a:chOff x="1305" y="648"/>
              <a:chExt cx="1005" cy="1900"/>
            </a:xfrm>
          </p:grpSpPr>
          <p:sp>
            <p:nvSpPr>
              <p:cNvPr id="81164" name="Arc 268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5" name="Arc 269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6" name="Arc 270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7" name="Arc 271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8" name="Arc 272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9" name="Arc 273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0" name="Arc 274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1" name="Arc 275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2" name="Arc 276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3" name="Arc 277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74" name="Group 278"/>
            <p:cNvGrpSpPr>
              <a:grpSpLocks/>
            </p:cNvGrpSpPr>
            <p:nvPr/>
          </p:nvGrpSpPr>
          <p:grpSpPr bwMode="auto">
            <a:xfrm>
              <a:off x="1304" y="1794"/>
              <a:ext cx="1005" cy="1900"/>
              <a:chOff x="1305" y="648"/>
              <a:chExt cx="1005" cy="1900"/>
            </a:xfrm>
          </p:grpSpPr>
          <p:sp>
            <p:nvSpPr>
              <p:cNvPr id="81175" name="Arc 279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6" name="Arc 280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7" name="Arc 281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8" name="Arc 282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9" name="Arc 283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0" name="Arc 284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1" name="Arc 285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2" name="Arc 286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3" name="Arc 287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4" name="Arc 288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85" name="Group 289"/>
            <p:cNvGrpSpPr>
              <a:grpSpLocks/>
            </p:cNvGrpSpPr>
            <p:nvPr/>
          </p:nvGrpSpPr>
          <p:grpSpPr bwMode="auto">
            <a:xfrm>
              <a:off x="1305" y="2083"/>
              <a:ext cx="1005" cy="1900"/>
              <a:chOff x="1305" y="648"/>
              <a:chExt cx="1005" cy="1900"/>
            </a:xfrm>
          </p:grpSpPr>
          <p:sp>
            <p:nvSpPr>
              <p:cNvPr id="81186" name="Arc 290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7" name="Arc 291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8" name="Arc 292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9" name="Arc 293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0" name="Arc 294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1" name="Arc 295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2" name="Arc 296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3" name="Arc 297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4" name="Arc 298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5" name="Arc 299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96" name="Group 300"/>
            <p:cNvGrpSpPr>
              <a:grpSpLocks/>
            </p:cNvGrpSpPr>
            <p:nvPr/>
          </p:nvGrpSpPr>
          <p:grpSpPr bwMode="auto">
            <a:xfrm>
              <a:off x="1306" y="2372"/>
              <a:ext cx="1005" cy="1900"/>
              <a:chOff x="1305" y="648"/>
              <a:chExt cx="1005" cy="1900"/>
            </a:xfrm>
          </p:grpSpPr>
          <p:sp>
            <p:nvSpPr>
              <p:cNvPr id="81197" name="Arc 301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8" name="Arc 30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9" name="Arc 30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0" name="Arc 304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1" name="Arc 305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2" name="Arc 306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3" name="Arc 307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4" name="Arc 308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5" name="Arc 309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6" name="Arc 310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1207" name="Line 311"/>
            <p:cNvSpPr>
              <a:spLocks noChangeShapeType="1"/>
            </p:cNvSpPr>
            <p:nvPr/>
          </p:nvSpPr>
          <p:spPr bwMode="auto">
            <a:xfrm>
              <a:off x="2309" y="1003"/>
              <a:ext cx="6" cy="28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10" name="Line 314"/>
            <p:cNvSpPr>
              <a:spLocks noChangeShapeType="1"/>
            </p:cNvSpPr>
            <p:nvPr/>
          </p:nvSpPr>
          <p:spPr bwMode="auto">
            <a:xfrm>
              <a:off x="2315" y="2384"/>
              <a:ext cx="50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212" name="Rectangle 316"/>
          <p:cNvSpPr>
            <a:spLocks noChangeArrowheads="1"/>
          </p:cNvSpPr>
          <p:nvPr/>
        </p:nvSpPr>
        <p:spPr bwMode="auto">
          <a:xfrm>
            <a:off x="2055813" y="922338"/>
            <a:ext cx="85725" cy="5935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85800" y="20907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Line 33"/>
          <p:cNvSpPr>
            <a:spLocks noChangeShapeType="1"/>
          </p:cNvSpPr>
          <p:nvPr/>
        </p:nvSpPr>
        <p:spPr bwMode="auto">
          <a:xfrm>
            <a:off x="838200" y="20923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Line 34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Line 35"/>
          <p:cNvSpPr>
            <a:spLocks noChangeShapeType="1"/>
          </p:cNvSpPr>
          <p:nvPr/>
        </p:nvSpPr>
        <p:spPr bwMode="auto">
          <a:xfrm>
            <a:off x="1143000" y="209550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>
            <a:off x="1295400" y="209708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1447800" y="209867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1600200" y="210026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Line 39"/>
          <p:cNvSpPr>
            <a:spLocks noChangeShapeType="1"/>
          </p:cNvSpPr>
          <p:nvPr/>
        </p:nvSpPr>
        <p:spPr bwMode="auto">
          <a:xfrm>
            <a:off x="1752600" y="210185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Line 40"/>
          <p:cNvSpPr>
            <a:spLocks noChangeShapeType="1"/>
          </p:cNvSpPr>
          <p:nvPr/>
        </p:nvSpPr>
        <p:spPr bwMode="auto">
          <a:xfrm>
            <a:off x="1905000" y="21034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Line 41"/>
          <p:cNvSpPr>
            <a:spLocks noChangeShapeType="1"/>
          </p:cNvSpPr>
          <p:nvPr/>
        </p:nvSpPr>
        <p:spPr bwMode="auto">
          <a:xfrm>
            <a:off x="2057400" y="21050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216" name="Rectangle 32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685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838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1143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1295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1447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1600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752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4"/>
          <p:cNvSpPr>
            <a:spLocks noChangeShapeType="1"/>
          </p:cNvSpPr>
          <p:nvPr/>
        </p:nvSpPr>
        <p:spPr bwMode="auto">
          <a:xfrm>
            <a:off x="1905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Arc 15"/>
          <p:cNvSpPr>
            <a:spLocks/>
          </p:cNvSpPr>
          <p:nvPr/>
        </p:nvSpPr>
        <p:spPr bwMode="auto">
          <a:xfrm>
            <a:off x="2106613" y="197326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Arc 16"/>
          <p:cNvSpPr>
            <a:spLocks/>
          </p:cNvSpPr>
          <p:nvPr/>
        </p:nvSpPr>
        <p:spPr bwMode="auto">
          <a:xfrm>
            <a:off x="2095500" y="213677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Arc 17"/>
          <p:cNvSpPr>
            <a:spLocks/>
          </p:cNvSpPr>
          <p:nvPr/>
        </p:nvSpPr>
        <p:spPr bwMode="auto">
          <a:xfrm>
            <a:off x="2119313" y="228441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Arc 18"/>
          <p:cNvSpPr>
            <a:spLocks/>
          </p:cNvSpPr>
          <p:nvPr/>
        </p:nvSpPr>
        <p:spPr bwMode="auto">
          <a:xfrm>
            <a:off x="2147888" y="242728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Arc 19"/>
          <p:cNvSpPr>
            <a:spLocks/>
          </p:cNvSpPr>
          <p:nvPr/>
        </p:nvSpPr>
        <p:spPr bwMode="auto">
          <a:xfrm>
            <a:off x="2151063" y="228600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Arc 20"/>
          <p:cNvSpPr>
            <a:spLocks/>
          </p:cNvSpPr>
          <p:nvPr/>
        </p:nvSpPr>
        <p:spPr bwMode="auto">
          <a:xfrm>
            <a:off x="2108200" y="243205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Arc 21"/>
          <p:cNvSpPr>
            <a:spLocks/>
          </p:cNvSpPr>
          <p:nvPr/>
        </p:nvSpPr>
        <p:spPr bwMode="auto">
          <a:xfrm>
            <a:off x="2097088" y="259556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Arc 22"/>
          <p:cNvSpPr>
            <a:spLocks/>
          </p:cNvSpPr>
          <p:nvPr/>
        </p:nvSpPr>
        <p:spPr bwMode="auto">
          <a:xfrm>
            <a:off x="2120900" y="274320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Arc 23"/>
          <p:cNvSpPr>
            <a:spLocks/>
          </p:cNvSpPr>
          <p:nvPr/>
        </p:nvSpPr>
        <p:spPr bwMode="auto">
          <a:xfrm>
            <a:off x="2149475" y="288607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Arc 24"/>
          <p:cNvSpPr>
            <a:spLocks/>
          </p:cNvSpPr>
          <p:nvPr/>
        </p:nvSpPr>
        <p:spPr bwMode="auto">
          <a:xfrm>
            <a:off x="2114550" y="258445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Arc 25"/>
          <p:cNvSpPr>
            <a:spLocks/>
          </p:cNvSpPr>
          <p:nvPr/>
        </p:nvSpPr>
        <p:spPr bwMode="auto">
          <a:xfrm>
            <a:off x="2152650" y="274478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Arc 26"/>
          <p:cNvSpPr>
            <a:spLocks/>
          </p:cNvSpPr>
          <p:nvPr/>
        </p:nvSpPr>
        <p:spPr bwMode="auto">
          <a:xfrm>
            <a:off x="2109788" y="289083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1" name="Arc 27"/>
          <p:cNvSpPr>
            <a:spLocks/>
          </p:cNvSpPr>
          <p:nvPr/>
        </p:nvSpPr>
        <p:spPr bwMode="auto">
          <a:xfrm>
            <a:off x="2098675" y="305435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Arc 28"/>
          <p:cNvSpPr>
            <a:spLocks/>
          </p:cNvSpPr>
          <p:nvPr/>
        </p:nvSpPr>
        <p:spPr bwMode="auto">
          <a:xfrm>
            <a:off x="2122488" y="320198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3" name="Arc 29"/>
          <p:cNvSpPr>
            <a:spLocks/>
          </p:cNvSpPr>
          <p:nvPr/>
        </p:nvSpPr>
        <p:spPr bwMode="auto">
          <a:xfrm>
            <a:off x="2151063" y="334486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4" name="Arc 30"/>
          <p:cNvSpPr>
            <a:spLocks/>
          </p:cNvSpPr>
          <p:nvPr/>
        </p:nvSpPr>
        <p:spPr bwMode="auto">
          <a:xfrm>
            <a:off x="2144713" y="2895600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5" name="Arc 31"/>
          <p:cNvSpPr>
            <a:spLocks/>
          </p:cNvSpPr>
          <p:nvPr/>
        </p:nvSpPr>
        <p:spPr bwMode="auto">
          <a:xfrm>
            <a:off x="2116138" y="3043238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6" name="Arc 32"/>
          <p:cNvSpPr>
            <a:spLocks/>
          </p:cNvSpPr>
          <p:nvPr/>
        </p:nvSpPr>
        <p:spPr bwMode="auto">
          <a:xfrm>
            <a:off x="2154238" y="3203575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7" name="Arc 33"/>
          <p:cNvSpPr>
            <a:spLocks/>
          </p:cNvSpPr>
          <p:nvPr/>
        </p:nvSpPr>
        <p:spPr bwMode="auto">
          <a:xfrm>
            <a:off x="2111375" y="3349625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8" name="Arc 34"/>
          <p:cNvSpPr>
            <a:spLocks/>
          </p:cNvSpPr>
          <p:nvPr/>
        </p:nvSpPr>
        <p:spPr bwMode="auto">
          <a:xfrm>
            <a:off x="2100263" y="3513138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9" name="Arc 35"/>
          <p:cNvSpPr>
            <a:spLocks/>
          </p:cNvSpPr>
          <p:nvPr/>
        </p:nvSpPr>
        <p:spPr bwMode="auto">
          <a:xfrm>
            <a:off x="2124075" y="3660775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0" name="Arc 36"/>
          <p:cNvSpPr>
            <a:spLocks/>
          </p:cNvSpPr>
          <p:nvPr/>
        </p:nvSpPr>
        <p:spPr bwMode="auto">
          <a:xfrm>
            <a:off x="2152650" y="3803650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1" name="Arc 37"/>
          <p:cNvSpPr>
            <a:spLocks/>
          </p:cNvSpPr>
          <p:nvPr/>
        </p:nvSpPr>
        <p:spPr bwMode="auto">
          <a:xfrm>
            <a:off x="2070100" y="3175000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2" name="Arc 38"/>
          <p:cNvSpPr>
            <a:spLocks/>
          </p:cNvSpPr>
          <p:nvPr/>
        </p:nvSpPr>
        <p:spPr bwMode="auto">
          <a:xfrm>
            <a:off x="2146300" y="3354388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3" name="Arc 39"/>
          <p:cNvSpPr>
            <a:spLocks/>
          </p:cNvSpPr>
          <p:nvPr/>
        </p:nvSpPr>
        <p:spPr bwMode="auto">
          <a:xfrm>
            <a:off x="2117725" y="3502025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4" name="Arc 40"/>
          <p:cNvSpPr>
            <a:spLocks/>
          </p:cNvSpPr>
          <p:nvPr/>
        </p:nvSpPr>
        <p:spPr bwMode="auto">
          <a:xfrm>
            <a:off x="2155825" y="3662363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5" name="Arc 41"/>
          <p:cNvSpPr>
            <a:spLocks/>
          </p:cNvSpPr>
          <p:nvPr/>
        </p:nvSpPr>
        <p:spPr bwMode="auto">
          <a:xfrm>
            <a:off x="2112963" y="380841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6" name="Arc 42"/>
          <p:cNvSpPr>
            <a:spLocks/>
          </p:cNvSpPr>
          <p:nvPr/>
        </p:nvSpPr>
        <p:spPr bwMode="auto">
          <a:xfrm>
            <a:off x="2101850" y="397192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7" name="Arc 43"/>
          <p:cNvSpPr>
            <a:spLocks/>
          </p:cNvSpPr>
          <p:nvPr/>
        </p:nvSpPr>
        <p:spPr bwMode="auto">
          <a:xfrm>
            <a:off x="2125663" y="411956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8" name="Arc 44"/>
          <p:cNvSpPr>
            <a:spLocks/>
          </p:cNvSpPr>
          <p:nvPr/>
        </p:nvSpPr>
        <p:spPr bwMode="auto">
          <a:xfrm>
            <a:off x="2154238" y="426243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9" name="Arc 45"/>
          <p:cNvSpPr>
            <a:spLocks/>
          </p:cNvSpPr>
          <p:nvPr/>
        </p:nvSpPr>
        <p:spPr bwMode="auto">
          <a:xfrm>
            <a:off x="2071688" y="3633788"/>
            <a:ext cx="1268412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0" name="Arc 46"/>
          <p:cNvSpPr>
            <a:spLocks/>
          </p:cNvSpPr>
          <p:nvPr/>
        </p:nvSpPr>
        <p:spPr bwMode="auto">
          <a:xfrm>
            <a:off x="2106613" y="3475038"/>
            <a:ext cx="1392237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1" name="Arc 47"/>
          <p:cNvSpPr>
            <a:spLocks/>
          </p:cNvSpPr>
          <p:nvPr/>
        </p:nvSpPr>
        <p:spPr bwMode="auto">
          <a:xfrm>
            <a:off x="2147888" y="3813175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2" name="Arc 48"/>
          <p:cNvSpPr>
            <a:spLocks/>
          </p:cNvSpPr>
          <p:nvPr/>
        </p:nvSpPr>
        <p:spPr bwMode="auto">
          <a:xfrm>
            <a:off x="2119313" y="3960813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3" name="Arc 49"/>
          <p:cNvSpPr>
            <a:spLocks/>
          </p:cNvSpPr>
          <p:nvPr/>
        </p:nvSpPr>
        <p:spPr bwMode="auto">
          <a:xfrm>
            <a:off x="2157413" y="412115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4" name="Arc 50"/>
          <p:cNvSpPr>
            <a:spLocks/>
          </p:cNvSpPr>
          <p:nvPr/>
        </p:nvSpPr>
        <p:spPr bwMode="auto">
          <a:xfrm>
            <a:off x="2114550" y="426720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5" name="Arc 51"/>
          <p:cNvSpPr>
            <a:spLocks/>
          </p:cNvSpPr>
          <p:nvPr/>
        </p:nvSpPr>
        <p:spPr bwMode="auto">
          <a:xfrm>
            <a:off x="2103438" y="443071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6" name="Arc 52"/>
          <p:cNvSpPr>
            <a:spLocks/>
          </p:cNvSpPr>
          <p:nvPr/>
        </p:nvSpPr>
        <p:spPr bwMode="auto">
          <a:xfrm>
            <a:off x="2127250" y="457835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7" name="Arc 53"/>
          <p:cNvSpPr>
            <a:spLocks/>
          </p:cNvSpPr>
          <p:nvPr/>
        </p:nvSpPr>
        <p:spPr bwMode="auto">
          <a:xfrm>
            <a:off x="2155825" y="472122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8" name="Arc 54"/>
          <p:cNvSpPr>
            <a:spLocks/>
          </p:cNvSpPr>
          <p:nvPr/>
        </p:nvSpPr>
        <p:spPr bwMode="auto">
          <a:xfrm>
            <a:off x="2073275" y="4092575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9" name="Arc 55"/>
          <p:cNvSpPr>
            <a:spLocks/>
          </p:cNvSpPr>
          <p:nvPr/>
        </p:nvSpPr>
        <p:spPr bwMode="auto">
          <a:xfrm>
            <a:off x="2162175" y="3765550"/>
            <a:ext cx="1506538" cy="3016250"/>
          </a:xfrm>
          <a:custGeom>
            <a:avLst/>
            <a:gdLst>
              <a:gd name="G0" fmla="+- 56 0 0"/>
              <a:gd name="G1" fmla="+- 21600 0 0"/>
              <a:gd name="G2" fmla="+- 21600 0 0"/>
              <a:gd name="T0" fmla="*/ 56 w 21656"/>
              <a:gd name="T1" fmla="*/ 0 h 43200"/>
              <a:gd name="T2" fmla="*/ 0 w 21656"/>
              <a:gd name="T3" fmla="*/ 43199 h 43200"/>
              <a:gd name="T4" fmla="*/ 56 w 2165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6" h="43200" fill="none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</a:path>
              <a:path w="21656" h="43200" stroke="0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  <a:lnTo>
                  <a:pt x="5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0" name="Arc 56"/>
          <p:cNvSpPr>
            <a:spLocks/>
          </p:cNvSpPr>
          <p:nvPr/>
        </p:nvSpPr>
        <p:spPr bwMode="auto">
          <a:xfrm>
            <a:off x="2108200" y="3933825"/>
            <a:ext cx="1392238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1" name="Arc 57"/>
          <p:cNvSpPr>
            <a:spLocks/>
          </p:cNvSpPr>
          <p:nvPr/>
        </p:nvSpPr>
        <p:spPr bwMode="auto">
          <a:xfrm>
            <a:off x="2149475" y="4271963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2" name="Arc 58"/>
          <p:cNvSpPr>
            <a:spLocks/>
          </p:cNvSpPr>
          <p:nvPr/>
        </p:nvSpPr>
        <p:spPr bwMode="auto">
          <a:xfrm>
            <a:off x="2120900" y="441960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3" name="Arc 59"/>
          <p:cNvSpPr>
            <a:spLocks/>
          </p:cNvSpPr>
          <p:nvPr/>
        </p:nvSpPr>
        <p:spPr bwMode="auto">
          <a:xfrm>
            <a:off x="2159000" y="457993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4" name="Arc 60"/>
          <p:cNvSpPr>
            <a:spLocks/>
          </p:cNvSpPr>
          <p:nvPr/>
        </p:nvSpPr>
        <p:spPr bwMode="auto">
          <a:xfrm>
            <a:off x="2116138" y="472598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5" name="Arc 61"/>
          <p:cNvSpPr>
            <a:spLocks/>
          </p:cNvSpPr>
          <p:nvPr/>
        </p:nvSpPr>
        <p:spPr bwMode="auto">
          <a:xfrm>
            <a:off x="2105025" y="488950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6" name="Arc 62"/>
          <p:cNvSpPr>
            <a:spLocks/>
          </p:cNvSpPr>
          <p:nvPr/>
        </p:nvSpPr>
        <p:spPr bwMode="auto">
          <a:xfrm>
            <a:off x="2128838" y="503713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7" name="Arc 63"/>
          <p:cNvSpPr>
            <a:spLocks/>
          </p:cNvSpPr>
          <p:nvPr/>
        </p:nvSpPr>
        <p:spPr bwMode="auto">
          <a:xfrm>
            <a:off x="2157413" y="518001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8" name="Line 64"/>
          <p:cNvSpPr>
            <a:spLocks noChangeShapeType="1"/>
          </p:cNvSpPr>
          <p:nvPr/>
        </p:nvSpPr>
        <p:spPr bwMode="auto">
          <a:xfrm>
            <a:off x="2397125" y="1635125"/>
            <a:ext cx="1500188" cy="40052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>
            <a:off x="2057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1" name="Rectangle 67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2" name="Rectangle 68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3" name="Rectangle 69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4" name="Rectangle 70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5" name="Rectangle 71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6" name="Rectangle 72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27" name="Line 83"/>
          <p:cNvSpPr>
            <a:spLocks noChangeShapeType="1"/>
          </p:cNvSpPr>
          <p:nvPr/>
        </p:nvSpPr>
        <p:spPr bwMode="auto">
          <a:xfrm rot="-5400000">
            <a:off x="3472656" y="2810670"/>
            <a:ext cx="365125" cy="9763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99" name="Line 155"/>
          <p:cNvSpPr>
            <a:spLocks noChangeShapeType="1"/>
          </p:cNvSpPr>
          <p:nvPr/>
        </p:nvSpPr>
        <p:spPr bwMode="auto">
          <a:xfrm>
            <a:off x="3176588" y="3479800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0" name="Arc 156"/>
          <p:cNvSpPr>
            <a:spLocks/>
          </p:cNvSpPr>
          <p:nvPr/>
        </p:nvSpPr>
        <p:spPr bwMode="auto">
          <a:xfrm>
            <a:off x="3181350" y="3349625"/>
            <a:ext cx="355600" cy="122238"/>
          </a:xfrm>
          <a:custGeom>
            <a:avLst/>
            <a:gdLst>
              <a:gd name="G0" fmla="+- 0 0 0"/>
              <a:gd name="G1" fmla="+- 7359 0 0"/>
              <a:gd name="G2" fmla="+- 21600 0 0"/>
              <a:gd name="T0" fmla="*/ 20307 w 21600"/>
              <a:gd name="T1" fmla="*/ 0 h 7359"/>
              <a:gd name="T2" fmla="*/ 21600 w 21600"/>
              <a:gd name="T3" fmla="*/ 7359 h 7359"/>
              <a:gd name="T4" fmla="*/ 0 w 21600"/>
              <a:gd name="T5" fmla="*/ 7359 h 7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7359" fill="none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</a:path>
              <a:path w="21600" h="7359" stroke="0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  <a:lnTo>
                  <a:pt x="0" y="735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1" name="Rectangle 157"/>
          <p:cNvSpPr>
            <a:spLocks noChangeArrowheads="1"/>
          </p:cNvSpPr>
          <p:nvPr/>
        </p:nvSpPr>
        <p:spPr bwMode="auto">
          <a:xfrm>
            <a:off x="3657600" y="3195638"/>
            <a:ext cx="303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</a:t>
            </a:r>
          </a:p>
        </p:txBody>
      </p:sp>
      <p:sp>
        <p:nvSpPr>
          <p:cNvPr id="83111" name="Rectangle 167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12" name="Rectangle 168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116" name="Group 172"/>
          <p:cNvGrpSpPr>
            <a:grpSpLocks/>
          </p:cNvGrpSpPr>
          <p:nvPr/>
        </p:nvGrpSpPr>
        <p:grpSpPr bwMode="auto">
          <a:xfrm>
            <a:off x="4800600" y="1244600"/>
            <a:ext cx="4056063" cy="5237163"/>
            <a:chOff x="3024" y="784"/>
            <a:chExt cx="2555" cy="3299"/>
          </a:xfrm>
        </p:grpSpPr>
        <p:sp>
          <p:nvSpPr>
            <p:cNvPr id="83096" name="Rectangle 152"/>
            <p:cNvSpPr>
              <a:spLocks noChangeArrowheads="1"/>
            </p:cNvSpPr>
            <p:nvPr/>
          </p:nvSpPr>
          <p:spPr bwMode="auto">
            <a:xfrm>
              <a:off x="4450" y="3283"/>
              <a:ext cx="88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 phase if: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83107" name="AutoShape 163"/>
            <p:cNvSpPr>
              <a:spLocks noChangeArrowheads="1"/>
            </p:cNvSpPr>
            <p:nvPr/>
          </p:nvSpPr>
          <p:spPr bwMode="auto">
            <a:xfrm>
              <a:off x="4172" y="3553"/>
              <a:ext cx="1407" cy="266"/>
            </a:xfrm>
            <a:prstGeom prst="roundRect">
              <a:avLst>
                <a:gd name="adj" fmla="val 16667"/>
              </a:avLst>
            </a:prstGeom>
            <a:solidFill>
              <a:srgbClr val="F3FAF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d Sin(</a:t>
              </a:r>
              <a:r>
                <a:rPr lang="en-US" sz="1800">
                  <a:solidFill>
                    <a:srgbClr val="0000FF"/>
                  </a:solidFill>
                  <a:latin typeface="Helvetica Neue" charset="0"/>
                  <a:sym typeface="Symbol" pitchFamily="18" charset="2"/>
                </a:rPr>
                <a:t>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) = m 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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 </a:t>
              </a:r>
            </a:p>
          </p:txBody>
        </p:sp>
        <p:sp>
          <p:nvSpPr>
            <p:cNvPr id="83109" name="Rectangle 165"/>
            <p:cNvSpPr>
              <a:spLocks noChangeArrowheads="1"/>
            </p:cNvSpPr>
            <p:nvPr/>
          </p:nvSpPr>
          <p:spPr bwMode="auto">
            <a:xfrm>
              <a:off x="4192" y="3843"/>
              <a:ext cx="137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for some integer m</a:t>
              </a:r>
            </a:p>
          </p:txBody>
        </p:sp>
        <p:grpSp>
          <p:nvGrpSpPr>
            <p:cNvPr id="83115" name="Group 171"/>
            <p:cNvGrpSpPr>
              <a:grpSpLocks/>
            </p:cNvGrpSpPr>
            <p:nvPr/>
          </p:nvGrpSpPr>
          <p:grpSpPr bwMode="auto">
            <a:xfrm>
              <a:off x="3024" y="784"/>
              <a:ext cx="1694" cy="2938"/>
              <a:chOff x="3024" y="784"/>
              <a:chExt cx="1694" cy="2938"/>
            </a:xfrm>
          </p:grpSpPr>
          <p:sp>
            <p:nvSpPr>
              <p:cNvPr id="82946" name="Line 2"/>
              <p:cNvSpPr>
                <a:spLocks noChangeShapeType="1"/>
              </p:cNvSpPr>
              <p:nvPr/>
            </p:nvSpPr>
            <p:spPr bwMode="auto">
              <a:xfrm>
                <a:off x="3024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7" name="Line 3"/>
              <p:cNvSpPr>
                <a:spLocks noChangeShapeType="1"/>
              </p:cNvSpPr>
              <p:nvPr/>
            </p:nvSpPr>
            <p:spPr bwMode="auto">
              <a:xfrm>
                <a:off x="3408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8" name="Line 4"/>
              <p:cNvSpPr>
                <a:spLocks noChangeShapeType="1"/>
              </p:cNvSpPr>
              <p:nvPr/>
            </p:nvSpPr>
            <p:spPr bwMode="auto">
              <a:xfrm>
                <a:off x="3792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8" name="Rectangle 74"/>
              <p:cNvSpPr>
                <a:spLocks noChangeArrowheads="1"/>
              </p:cNvSpPr>
              <p:nvPr/>
            </p:nvSpPr>
            <p:spPr bwMode="auto">
              <a:xfrm>
                <a:off x="3736" y="862"/>
                <a:ext cx="75" cy="69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9" name="Rectangle 75"/>
              <p:cNvSpPr>
                <a:spLocks noChangeArrowheads="1"/>
              </p:cNvSpPr>
              <p:nvPr/>
            </p:nvSpPr>
            <p:spPr bwMode="auto">
              <a:xfrm>
                <a:off x="3736" y="1614"/>
                <a:ext cx="80" cy="10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5" name="Rectangle 81"/>
              <p:cNvSpPr>
                <a:spLocks noChangeArrowheads="1"/>
              </p:cNvSpPr>
              <p:nvPr/>
            </p:nvSpPr>
            <p:spPr bwMode="auto">
              <a:xfrm>
                <a:off x="3736" y="2766"/>
                <a:ext cx="80" cy="9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6" name="Line 82"/>
              <p:cNvSpPr>
                <a:spLocks noChangeShapeType="1"/>
              </p:cNvSpPr>
              <p:nvPr/>
            </p:nvSpPr>
            <p:spPr bwMode="auto">
              <a:xfrm>
                <a:off x="3786" y="1562"/>
                <a:ext cx="442" cy="1233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8" name="Line 84"/>
              <p:cNvSpPr>
                <a:spLocks noChangeShapeType="1"/>
              </p:cNvSpPr>
              <p:nvPr/>
            </p:nvSpPr>
            <p:spPr bwMode="auto">
              <a:xfrm rot="-5400000">
                <a:off x="4101" y="968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2" name="Line 88"/>
              <p:cNvSpPr>
                <a:spLocks noChangeShapeType="1"/>
              </p:cNvSpPr>
              <p:nvPr/>
            </p:nvSpPr>
            <p:spPr bwMode="auto">
              <a:xfrm rot="-5400000">
                <a:off x="4101" y="2120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8" name="Line 94"/>
              <p:cNvSpPr>
                <a:spLocks noChangeShapeType="1"/>
              </p:cNvSpPr>
              <p:nvPr/>
            </p:nvSpPr>
            <p:spPr bwMode="auto">
              <a:xfrm rot="-1164959">
                <a:off x="4155" y="1415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42" name="Line 98"/>
              <p:cNvSpPr>
                <a:spLocks noChangeShapeType="1"/>
              </p:cNvSpPr>
              <p:nvPr/>
            </p:nvSpPr>
            <p:spPr bwMode="auto">
              <a:xfrm rot="-1164959">
                <a:off x="4517" y="1287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0" name="Line 126"/>
              <p:cNvSpPr>
                <a:spLocks noChangeShapeType="1"/>
              </p:cNvSpPr>
              <p:nvPr/>
            </p:nvSpPr>
            <p:spPr bwMode="auto">
              <a:xfrm rot="-1164959">
                <a:off x="4160" y="2566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4" name="Line 130"/>
              <p:cNvSpPr>
                <a:spLocks noChangeShapeType="1"/>
              </p:cNvSpPr>
              <p:nvPr/>
            </p:nvSpPr>
            <p:spPr bwMode="auto">
              <a:xfrm rot="-1164959">
                <a:off x="4522" y="243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4" name="Line 150"/>
              <p:cNvSpPr>
                <a:spLocks noChangeShapeType="1"/>
              </p:cNvSpPr>
              <p:nvPr/>
            </p:nvSpPr>
            <p:spPr bwMode="auto">
              <a:xfrm>
                <a:off x="4126" y="1371"/>
                <a:ext cx="454" cy="126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7" name="Rectangle 153"/>
              <p:cNvSpPr>
                <a:spLocks noChangeArrowheads="1"/>
              </p:cNvSpPr>
              <p:nvPr/>
            </p:nvSpPr>
            <p:spPr bwMode="auto">
              <a:xfrm>
                <a:off x="3498" y="2068"/>
                <a:ext cx="2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</a:t>
                </a:r>
              </a:p>
            </p:txBody>
          </p:sp>
          <p:sp>
            <p:nvSpPr>
              <p:cNvPr id="83098" name="Rectangle 154"/>
              <p:cNvSpPr>
                <a:spLocks noChangeArrowheads="1"/>
              </p:cNvSpPr>
              <p:nvPr/>
            </p:nvSpPr>
            <p:spPr bwMode="auto">
              <a:xfrm rot="-1149712">
                <a:off x="3860" y="2839"/>
                <a:ext cx="59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 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Sin(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)</a:t>
                </a:r>
              </a:p>
            </p:txBody>
          </p:sp>
          <p:sp>
            <p:nvSpPr>
              <p:cNvPr id="83102" name="Arc 158"/>
              <p:cNvSpPr>
                <a:spLocks/>
              </p:cNvSpPr>
              <p:nvPr/>
            </p:nvSpPr>
            <p:spPr bwMode="auto">
              <a:xfrm>
                <a:off x="3818" y="1663"/>
                <a:ext cx="72" cy="226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6912 w 6912"/>
                  <a:gd name="T1" fmla="*/ 20464 h 21597"/>
                  <a:gd name="T2" fmla="*/ 358 w 6912"/>
                  <a:gd name="T3" fmla="*/ 21597 h 21597"/>
                  <a:gd name="T4" fmla="*/ 0 w 6912"/>
                  <a:gd name="T5" fmla="*/ 0 h 2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12" h="21597" fill="none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</a:path>
                  <a:path w="6912" h="21597" stroke="0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3" name="Rectangle 159"/>
              <p:cNvSpPr>
                <a:spLocks noChangeArrowheads="1"/>
              </p:cNvSpPr>
              <p:nvPr/>
            </p:nvSpPr>
            <p:spPr bwMode="auto">
              <a:xfrm>
                <a:off x="3793" y="1938"/>
                <a:ext cx="1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</a:p>
            </p:txBody>
          </p:sp>
          <p:sp>
            <p:nvSpPr>
              <p:cNvPr id="83104" name="Line 160"/>
              <p:cNvSpPr>
                <a:spLocks noChangeShapeType="1"/>
              </p:cNvSpPr>
              <p:nvPr/>
            </p:nvSpPr>
            <p:spPr bwMode="auto">
              <a:xfrm>
                <a:off x="3680" y="1589"/>
                <a:ext cx="0" cy="1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5" name="Line 161"/>
              <p:cNvSpPr>
                <a:spLocks noChangeShapeType="1"/>
              </p:cNvSpPr>
              <p:nvPr/>
            </p:nvSpPr>
            <p:spPr bwMode="auto">
              <a:xfrm flipH="1">
                <a:off x="3866" y="2771"/>
                <a:ext cx="336" cy="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6" name="Line 162"/>
              <p:cNvSpPr>
                <a:spLocks noChangeShapeType="1"/>
              </p:cNvSpPr>
              <p:nvPr/>
            </p:nvSpPr>
            <p:spPr bwMode="auto">
              <a:xfrm>
                <a:off x="3792" y="2730"/>
                <a:ext cx="79" cy="22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3" name="Rectangle 169"/>
              <p:cNvSpPr>
                <a:spLocks noChangeArrowheads="1"/>
              </p:cNvSpPr>
              <p:nvPr/>
            </p:nvSpPr>
            <p:spPr bwMode="auto">
              <a:xfrm>
                <a:off x="3670" y="784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4" name="Rectangle 170"/>
              <p:cNvSpPr>
                <a:spLocks noChangeArrowheads="1"/>
              </p:cNvSpPr>
              <p:nvPr/>
            </p:nvSpPr>
            <p:spPr bwMode="auto">
              <a:xfrm>
                <a:off x="3676" y="3589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an aperture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322263" y="1463675"/>
            <a:ext cx="4886325" cy="2057400"/>
            <a:chOff x="203" y="2870"/>
            <a:chExt cx="3078" cy="1296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>
              <a:off x="203" y="3499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9877" name="Group 5"/>
            <p:cNvGrpSpPr>
              <a:grpSpLocks/>
            </p:cNvGrpSpPr>
            <p:nvPr/>
          </p:nvGrpSpPr>
          <p:grpSpPr bwMode="auto">
            <a:xfrm>
              <a:off x="567" y="2870"/>
              <a:ext cx="2714" cy="1296"/>
              <a:chOff x="567" y="918"/>
              <a:chExt cx="2714" cy="1296"/>
            </a:xfrm>
          </p:grpSpPr>
          <p:sp>
            <p:nvSpPr>
              <p:cNvPr id="79878" name="Line 6"/>
              <p:cNvSpPr>
                <a:spLocks noChangeShapeType="1"/>
              </p:cNvSpPr>
              <p:nvPr/>
            </p:nvSpPr>
            <p:spPr bwMode="auto">
              <a:xfrm rot="2700000" flipH="1" flipV="1">
                <a:off x="132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79" name="Line 7"/>
              <p:cNvSpPr>
                <a:spLocks noChangeShapeType="1"/>
              </p:cNvSpPr>
              <p:nvPr/>
            </p:nvSpPr>
            <p:spPr bwMode="auto">
              <a:xfrm rot="2700000" flipH="1" flipV="1">
                <a:off x="125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0" name="Line 8"/>
              <p:cNvSpPr>
                <a:spLocks noChangeShapeType="1"/>
              </p:cNvSpPr>
              <p:nvPr/>
            </p:nvSpPr>
            <p:spPr bwMode="auto">
              <a:xfrm rot="2700000" flipH="1" flipV="1">
                <a:off x="1188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1" name="Line 9"/>
              <p:cNvSpPr>
                <a:spLocks noChangeShapeType="1"/>
              </p:cNvSpPr>
              <p:nvPr/>
            </p:nvSpPr>
            <p:spPr bwMode="auto">
              <a:xfrm rot="2700000" flipH="1" flipV="1">
                <a:off x="1119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2" name="Line 10"/>
              <p:cNvSpPr>
                <a:spLocks noChangeShapeType="1"/>
              </p:cNvSpPr>
              <p:nvPr/>
            </p:nvSpPr>
            <p:spPr bwMode="auto">
              <a:xfrm rot="2700000" flipH="1" flipV="1">
                <a:off x="1050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3" name="Line 11"/>
              <p:cNvSpPr>
                <a:spLocks noChangeShapeType="1"/>
              </p:cNvSpPr>
              <p:nvPr/>
            </p:nvSpPr>
            <p:spPr bwMode="auto">
              <a:xfrm rot="2700000" flipH="1" flipV="1">
                <a:off x="981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4" name="Line 12"/>
              <p:cNvSpPr>
                <a:spLocks noChangeShapeType="1"/>
              </p:cNvSpPr>
              <p:nvPr/>
            </p:nvSpPr>
            <p:spPr bwMode="auto">
              <a:xfrm rot="2700000" flipH="1" flipV="1">
                <a:off x="912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5" name="Line 13"/>
              <p:cNvSpPr>
                <a:spLocks noChangeShapeType="1"/>
              </p:cNvSpPr>
              <p:nvPr/>
            </p:nvSpPr>
            <p:spPr bwMode="auto">
              <a:xfrm rot="2700000" flipH="1" flipV="1">
                <a:off x="843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6" name="Line 14"/>
              <p:cNvSpPr>
                <a:spLocks noChangeShapeType="1"/>
              </p:cNvSpPr>
              <p:nvPr/>
            </p:nvSpPr>
            <p:spPr bwMode="auto">
              <a:xfrm rot="2700000" flipH="1" flipV="1">
                <a:off x="774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7" name="Line 15"/>
              <p:cNvSpPr>
                <a:spLocks noChangeShapeType="1"/>
              </p:cNvSpPr>
              <p:nvPr/>
            </p:nvSpPr>
            <p:spPr bwMode="auto">
              <a:xfrm rot="2700000" flipH="1" flipV="1">
                <a:off x="70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8" name="Line 16"/>
              <p:cNvSpPr>
                <a:spLocks noChangeShapeType="1"/>
              </p:cNvSpPr>
              <p:nvPr/>
            </p:nvSpPr>
            <p:spPr bwMode="auto">
              <a:xfrm rot="2700000" flipH="1" flipV="1">
                <a:off x="63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9" name="Line 17"/>
              <p:cNvSpPr>
                <a:spLocks noChangeShapeType="1"/>
              </p:cNvSpPr>
              <p:nvPr/>
            </p:nvSpPr>
            <p:spPr bwMode="auto">
              <a:xfrm rot="2700000" flipH="1" flipV="1">
                <a:off x="56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0" name="Arc 18"/>
              <p:cNvSpPr>
                <a:spLocks/>
              </p:cNvSpPr>
              <p:nvPr/>
            </p:nvSpPr>
            <p:spPr bwMode="auto">
              <a:xfrm rot="2700000">
                <a:off x="1985" y="918"/>
                <a:ext cx="1296" cy="12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1" name="Arc 19"/>
              <p:cNvSpPr>
                <a:spLocks/>
              </p:cNvSpPr>
              <p:nvPr/>
            </p:nvSpPr>
            <p:spPr bwMode="auto">
              <a:xfrm rot="2700000">
                <a:off x="1786" y="1398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2" name="Arc 20"/>
              <p:cNvSpPr>
                <a:spLocks/>
              </p:cNvSpPr>
              <p:nvPr/>
            </p:nvSpPr>
            <p:spPr bwMode="auto">
              <a:xfrm rot="2700000">
                <a:off x="1806" y="1350"/>
                <a:ext cx="432" cy="43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3" name="Arc 21"/>
              <p:cNvSpPr>
                <a:spLocks/>
              </p:cNvSpPr>
              <p:nvPr/>
            </p:nvSpPr>
            <p:spPr bwMode="auto">
              <a:xfrm rot="2700000">
                <a:off x="1826" y="1302"/>
                <a:ext cx="528" cy="5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4" name="Arc 22"/>
              <p:cNvSpPr>
                <a:spLocks/>
              </p:cNvSpPr>
              <p:nvPr/>
            </p:nvSpPr>
            <p:spPr bwMode="auto">
              <a:xfrm rot="2700000">
                <a:off x="1846" y="1254"/>
                <a:ext cx="624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5" name="Arc 23"/>
              <p:cNvSpPr>
                <a:spLocks/>
              </p:cNvSpPr>
              <p:nvPr/>
            </p:nvSpPr>
            <p:spPr bwMode="auto">
              <a:xfrm rot="2700000">
                <a:off x="1866" y="1206"/>
                <a:ext cx="720" cy="72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6" name="Arc 24"/>
              <p:cNvSpPr>
                <a:spLocks/>
              </p:cNvSpPr>
              <p:nvPr/>
            </p:nvSpPr>
            <p:spPr bwMode="auto">
              <a:xfrm rot="2700000">
                <a:off x="1886" y="1158"/>
                <a:ext cx="816" cy="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7" name="Arc 25"/>
              <p:cNvSpPr>
                <a:spLocks/>
              </p:cNvSpPr>
              <p:nvPr/>
            </p:nvSpPr>
            <p:spPr bwMode="auto">
              <a:xfrm rot="2700000">
                <a:off x="1945" y="1014"/>
                <a:ext cx="1104" cy="11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8" name="Arc 26"/>
              <p:cNvSpPr>
                <a:spLocks/>
              </p:cNvSpPr>
              <p:nvPr/>
            </p:nvSpPr>
            <p:spPr bwMode="auto">
              <a:xfrm rot="2700000">
                <a:off x="1905" y="1110"/>
                <a:ext cx="912" cy="9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9" name="Arc 27"/>
              <p:cNvSpPr>
                <a:spLocks/>
              </p:cNvSpPr>
              <p:nvPr/>
            </p:nvSpPr>
            <p:spPr bwMode="auto">
              <a:xfrm rot="2700000">
                <a:off x="1965" y="966"/>
                <a:ext cx="1200" cy="12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0" name="Arc 28"/>
              <p:cNvSpPr>
                <a:spLocks/>
              </p:cNvSpPr>
              <p:nvPr/>
            </p:nvSpPr>
            <p:spPr bwMode="auto">
              <a:xfrm rot="2700000">
                <a:off x="1925" y="1062"/>
                <a:ext cx="1008" cy="100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1" name="Freeform 29"/>
              <p:cNvSpPr>
                <a:spLocks/>
              </p:cNvSpPr>
              <p:nvPr/>
            </p:nvSpPr>
            <p:spPr bwMode="auto">
              <a:xfrm>
                <a:off x="1887" y="1387"/>
                <a:ext cx="67" cy="34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3" y="130"/>
                  </a:cxn>
                  <a:cxn ang="0">
                    <a:pos x="62" y="222"/>
                  </a:cxn>
                  <a:cxn ang="0">
                    <a:pos x="0" y="349"/>
                  </a:cxn>
                </a:cxnLst>
                <a:rect l="0" t="0" r="r" b="b"/>
                <a:pathLst>
                  <a:path w="67" h="349">
                    <a:moveTo>
                      <a:pt x="1" y="0"/>
                    </a:moveTo>
                    <a:cubicBezTo>
                      <a:pt x="12" y="16"/>
                      <a:pt x="60" y="63"/>
                      <a:pt x="63" y="130"/>
                    </a:cubicBezTo>
                    <a:cubicBezTo>
                      <a:pt x="67" y="197"/>
                      <a:pt x="66" y="170"/>
                      <a:pt x="62" y="222"/>
                    </a:cubicBezTo>
                    <a:cubicBezTo>
                      <a:pt x="58" y="274"/>
                      <a:pt x="22" y="324"/>
                      <a:pt x="0" y="349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2" name="Freeform 30"/>
              <p:cNvSpPr>
                <a:spLocks/>
              </p:cNvSpPr>
              <p:nvPr/>
            </p:nvSpPr>
            <p:spPr bwMode="auto">
              <a:xfrm>
                <a:off x="1805" y="1432"/>
                <a:ext cx="44" cy="25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41" y="67"/>
                  </a:cxn>
                  <a:cxn ang="0">
                    <a:pos x="42" y="184"/>
                  </a:cxn>
                  <a:cxn ang="0">
                    <a:pos x="0" y="251"/>
                  </a:cxn>
                </a:cxnLst>
                <a:rect l="0" t="0" r="r" b="b"/>
                <a:pathLst>
                  <a:path w="44" h="251">
                    <a:moveTo>
                      <a:pt x="7" y="0"/>
                    </a:moveTo>
                    <a:cubicBezTo>
                      <a:pt x="15" y="9"/>
                      <a:pt x="38" y="27"/>
                      <a:pt x="41" y="67"/>
                    </a:cubicBezTo>
                    <a:cubicBezTo>
                      <a:pt x="43" y="106"/>
                      <a:pt x="44" y="152"/>
                      <a:pt x="42" y="184"/>
                    </a:cubicBezTo>
                    <a:cubicBezTo>
                      <a:pt x="41" y="213"/>
                      <a:pt x="15" y="236"/>
                      <a:pt x="0" y="251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 rot="2700000" flipH="1" flipV="1">
                <a:off x="1689" y="1483"/>
                <a:ext cx="146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 rot="2700000" flipH="1" flipV="1">
                <a:off x="139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5" name="Line 33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980"/>
                <a:ext cx="403" cy="40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6" name="Line 34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1721"/>
                <a:ext cx="405" cy="41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5902325" y="3613150"/>
            <a:ext cx="21256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Larger aperture</a:t>
            </a: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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weaker diffraction</a:t>
            </a:r>
          </a:p>
        </p:txBody>
      </p:sp>
      <p:grpSp>
        <p:nvGrpSpPr>
          <p:cNvPr id="79908" name="Group 36"/>
          <p:cNvGrpSpPr>
            <a:grpSpLocks/>
          </p:cNvGrpSpPr>
          <p:nvPr/>
        </p:nvGrpSpPr>
        <p:grpSpPr bwMode="auto">
          <a:xfrm>
            <a:off x="323850" y="4340225"/>
            <a:ext cx="4027488" cy="1925638"/>
            <a:chOff x="203" y="2735"/>
            <a:chExt cx="2537" cy="1213"/>
          </a:xfrm>
        </p:grpSpPr>
        <p:sp>
          <p:nvSpPr>
            <p:cNvPr id="79909" name="Freeform 37"/>
            <p:cNvSpPr>
              <a:spLocks/>
            </p:cNvSpPr>
            <p:nvPr/>
          </p:nvSpPr>
          <p:spPr bwMode="auto">
            <a:xfrm>
              <a:off x="1826" y="3023"/>
              <a:ext cx="12" cy="6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6"/>
                </a:cxn>
                <a:cxn ang="0">
                  <a:pos x="8" y="616"/>
                </a:cxn>
                <a:cxn ang="0">
                  <a:pos x="2" y="636"/>
                </a:cxn>
              </a:cxnLst>
              <a:rect l="0" t="0" r="r" b="b"/>
              <a:pathLst>
                <a:path w="12" h="636">
                  <a:moveTo>
                    <a:pt x="0" y="0"/>
                  </a:moveTo>
                  <a:cubicBezTo>
                    <a:pt x="4" y="8"/>
                    <a:pt x="8" y="6"/>
                    <a:pt x="10" y="16"/>
                  </a:cubicBezTo>
                  <a:cubicBezTo>
                    <a:pt x="12" y="26"/>
                    <a:pt x="10" y="606"/>
                    <a:pt x="8" y="616"/>
                  </a:cubicBezTo>
                  <a:cubicBezTo>
                    <a:pt x="6" y="626"/>
                    <a:pt x="8" y="630"/>
                    <a:pt x="2" y="6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0" name="Line 38"/>
            <p:cNvSpPr>
              <a:spLocks noChangeShapeType="1"/>
            </p:cNvSpPr>
            <p:nvPr/>
          </p:nvSpPr>
          <p:spPr bwMode="auto">
            <a:xfrm rot="2700000" flipH="1" flipV="1">
              <a:off x="1546" y="3129"/>
              <a:ext cx="430" cy="4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Line 39"/>
            <p:cNvSpPr>
              <a:spLocks noChangeShapeType="1"/>
            </p:cNvSpPr>
            <p:nvPr/>
          </p:nvSpPr>
          <p:spPr bwMode="auto">
            <a:xfrm rot="2700000" flipH="1" flipV="1">
              <a:off x="139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 rot="2700000" flipH="1" flipV="1">
              <a:off x="132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Line 41"/>
            <p:cNvSpPr>
              <a:spLocks noChangeShapeType="1"/>
            </p:cNvSpPr>
            <p:nvPr/>
          </p:nvSpPr>
          <p:spPr bwMode="auto">
            <a:xfrm rot="2700000" flipH="1" flipV="1">
              <a:off x="125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Line 42"/>
            <p:cNvSpPr>
              <a:spLocks noChangeShapeType="1"/>
            </p:cNvSpPr>
            <p:nvPr/>
          </p:nvSpPr>
          <p:spPr bwMode="auto">
            <a:xfrm rot="2700000" flipH="1" flipV="1">
              <a:off x="1188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Line 43"/>
            <p:cNvSpPr>
              <a:spLocks noChangeShapeType="1"/>
            </p:cNvSpPr>
            <p:nvPr/>
          </p:nvSpPr>
          <p:spPr bwMode="auto">
            <a:xfrm rot="2700000" flipH="1" flipV="1">
              <a:off x="1119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 rot="2700000" flipH="1" flipV="1">
              <a:off x="1050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7" name="Line 45"/>
            <p:cNvSpPr>
              <a:spLocks noChangeShapeType="1"/>
            </p:cNvSpPr>
            <p:nvPr/>
          </p:nvSpPr>
          <p:spPr bwMode="auto">
            <a:xfrm rot="2700000" flipH="1" flipV="1">
              <a:off x="981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8" name="Line 46"/>
            <p:cNvSpPr>
              <a:spLocks noChangeShapeType="1"/>
            </p:cNvSpPr>
            <p:nvPr/>
          </p:nvSpPr>
          <p:spPr bwMode="auto">
            <a:xfrm rot="2700000" flipH="1" flipV="1">
              <a:off x="912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9" name="Line 47"/>
            <p:cNvSpPr>
              <a:spLocks noChangeShapeType="1"/>
            </p:cNvSpPr>
            <p:nvPr/>
          </p:nvSpPr>
          <p:spPr bwMode="auto">
            <a:xfrm rot="2700000" flipH="1" flipV="1">
              <a:off x="843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0" name="Line 48"/>
            <p:cNvSpPr>
              <a:spLocks noChangeShapeType="1"/>
            </p:cNvSpPr>
            <p:nvPr/>
          </p:nvSpPr>
          <p:spPr bwMode="auto">
            <a:xfrm rot="2700000" flipH="1" flipV="1">
              <a:off x="774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 rot="2700000" flipH="1" flipV="1">
              <a:off x="70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2" name="Line 50"/>
            <p:cNvSpPr>
              <a:spLocks noChangeShapeType="1"/>
            </p:cNvSpPr>
            <p:nvPr/>
          </p:nvSpPr>
          <p:spPr bwMode="auto">
            <a:xfrm rot="2700000" flipH="1" flipV="1">
              <a:off x="63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 rot="2700000" flipH="1" flipV="1">
              <a:off x="56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3" y="3334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 rot="2700000" flipH="1" flipV="1">
              <a:off x="1644" y="2734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 rot="2700000" flipH="1" flipV="1">
              <a:off x="1642" y="3690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7" name="Freeform 55"/>
            <p:cNvSpPr>
              <a:spLocks/>
            </p:cNvSpPr>
            <p:nvPr/>
          </p:nvSpPr>
          <p:spPr bwMode="auto">
            <a:xfrm>
              <a:off x="1894" y="3013"/>
              <a:ext cx="16" cy="6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24"/>
                </a:cxn>
                <a:cxn ang="0">
                  <a:pos x="12" y="624"/>
                </a:cxn>
                <a:cxn ang="0">
                  <a:pos x="0" y="648"/>
                </a:cxn>
              </a:cxnLst>
              <a:rect l="0" t="0" r="r" b="b"/>
              <a:pathLst>
                <a:path w="16" h="648">
                  <a:moveTo>
                    <a:pt x="8" y="0"/>
                  </a:moveTo>
                  <a:cubicBezTo>
                    <a:pt x="12" y="8"/>
                    <a:pt x="12" y="14"/>
                    <a:pt x="14" y="24"/>
                  </a:cubicBezTo>
                  <a:cubicBezTo>
                    <a:pt x="16" y="34"/>
                    <a:pt x="14" y="614"/>
                    <a:pt x="12" y="624"/>
                  </a:cubicBezTo>
                  <a:cubicBezTo>
                    <a:pt x="10" y="634"/>
                    <a:pt x="6" y="642"/>
                    <a:pt x="0" y="6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8" name="Freeform 56"/>
            <p:cNvSpPr>
              <a:spLocks/>
            </p:cNvSpPr>
            <p:nvPr/>
          </p:nvSpPr>
          <p:spPr bwMode="auto">
            <a:xfrm>
              <a:off x="1974" y="3015"/>
              <a:ext cx="12" cy="6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2"/>
                </a:cxn>
                <a:cxn ang="0">
                  <a:pos x="8" y="622"/>
                </a:cxn>
                <a:cxn ang="0">
                  <a:pos x="0" y="654"/>
                </a:cxn>
              </a:cxnLst>
              <a:rect l="0" t="0" r="r" b="b"/>
              <a:pathLst>
                <a:path w="12" h="654">
                  <a:moveTo>
                    <a:pt x="0" y="0"/>
                  </a:moveTo>
                  <a:cubicBezTo>
                    <a:pt x="8" y="2"/>
                    <a:pt x="8" y="12"/>
                    <a:pt x="10" y="22"/>
                  </a:cubicBezTo>
                  <a:cubicBezTo>
                    <a:pt x="12" y="32"/>
                    <a:pt x="10" y="612"/>
                    <a:pt x="8" y="622"/>
                  </a:cubicBezTo>
                  <a:cubicBezTo>
                    <a:pt x="6" y="632"/>
                    <a:pt x="6" y="648"/>
                    <a:pt x="0" y="65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9" name="Freeform 57"/>
            <p:cNvSpPr>
              <a:spLocks/>
            </p:cNvSpPr>
            <p:nvPr/>
          </p:nvSpPr>
          <p:spPr bwMode="auto">
            <a:xfrm>
              <a:off x="2052" y="3003"/>
              <a:ext cx="12" cy="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2"/>
                </a:cxn>
                <a:cxn ang="0">
                  <a:pos x="8" y="632"/>
                </a:cxn>
                <a:cxn ang="0">
                  <a:pos x="0" y="670"/>
                </a:cxn>
              </a:cxnLst>
              <a:rect l="0" t="0" r="r" b="b"/>
              <a:pathLst>
                <a:path w="12" h="670">
                  <a:moveTo>
                    <a:pt x="0" y="0"/>
                  </a:moveTo>
                  <a:cubicBezTo>
                    <a:pt x="8" y="18"/>
                    <a:pt x="8" y="22"/>
                    <a:pt x="10" y="32"/>
                  </a:cubicBezTo>
                  <a:cubicBezTo>
                    <a:pt x="12" y="42"/>
                    <a:pt x="10" y="622"/>
                    <a:pt x="8" y="632"/>
                  </a:cubicBezTo>
                  <a:cubicBezTo>
                    <a:pt x="6" y="642"/>
                    <a:pt x="6" y="658"/>
                    <a:pt x="0" y="6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0" name="Freeform 58"/>
            <p:cNvSpPr>
              <a:spLocks/>
            </p:cNvSpPr>
            <p:nvPr/>
          </p:nvSpPr>
          <p:spPr bwMode="auto">
            <a:xfrm>
              <a:off x="2122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1" name="Freeform 59"/>
            <p:cNvSpPr>
              <a:spLocks/>
            </p:cNvSpPr>
            <p:nvPr/>
          </p:nvSpPr>
          <p:spPr bwMode="auto">
            <a:xfrm>
              <a:off x="2207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2" name="Freeform 60"/>
            <p:cNvSpPr>
              <a:spLocks/>
            </p:cNvSpPr>
            <p:nvPr/>
          </p:nvSpPr>
          <p:spPr bwMode="auto">
            <a:xfrm>
              <a:off x="2281" y="2989"/>
              <a:ext cx="28" cy="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3" name="Freeform 61"/>
            <p:cNvSpPr>
              <a:spLocks/>
            </p:cNvSpPr>
            <p:nvPr/>
          </p:nvSpPr>
          <p:spPr bwMode="auto">
            <a:xfrm>
              <a:off x="2372" y="2983"/>
              <a:ext cx="28" cy="7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4" name="Freeform 62"/>
            <p:cNvSpPr>
              <a:spLocks/>
            </p:cNvSpPr>
            <p:nvPr/>
          </p:nvSpPr>
          <p:spPr bwMode="auto">
            <a:xfrm>
              <a:off x="2457" y="2975"/>
              <a:ext cx="28" cy="72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5" name="Freeform 63"/>
            <p:cNvSpPr>
              <a:spLocks/>
            </p:cNvSpPr>
            <p:nvPr/>
          </p:nvSpPr>
          <p:spPr bwMode="auto">
            <a:xfrm>
              <a:off x="2542" y="2971"/>
              <a:ext cx="28" cy="73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6" name="Freeform 64"/>
            <p:cNvSpPr>
              <a:spLocks/>
            </p:cNvSpPr>
            <p:nvPr/>
          </p:nvSpPr>
          <p:spPr bwMode="auto">
            <a:xfrm>
              <a:off x="2627" y="2957"/>
              <a:ext cx="28" cy="76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7" name="Freeform 65"/>
            <p:cNvSpPr>
              <a:spLocks/>
            </p:cNvSpPr>
            <p:nvPr/>
          </p:nvSpPr>
          <p:spPr bwMode="auto">
            <a:xfrm>
              <a:off x="2712" y="2959"/>
              <a:ext cx="28" cy="7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38" name="Rectangle 66"/>
          <p:cNvSpPr>
            <a:spLocks noChangeArrowheads="1"/>
          </p:cNvSpPr>
          <p:nvPr/>
        </p:nvSpPr>
        <p:spPr bwMode="auto">
          <a:xfrm>
            <a:off x="5467350" y="1495425"/>
            <a:ext cx="31353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Light spreads to new angles</a:t>
            </a:r>
          </a:p>
        </p:txBody>
      </p:sp>
      <p:sp>
        <p:nvSpPr>
          <p:cNvPr id="79939" name="Rectangle 67"/>
          <p:cNvSpPr>
            <a:spLocks noChangeArrowheads="1"/>
          </p:cNvSpPr>
          <p:nvPr/>
        </p:nvSpPr>
        <p:spPr bwMode="auto">
          <a:xfrm>
            <a:off x="6953250" y="573088"/>
            <a:ext cx="18303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waves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an aperture</a:t>
            </a:r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1371600" y="18034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 rot="2700000" flipH="1" flipV="1">
            <a:off x="2491581" y="1554957"/>
            <a:ext cx="639763" cy="641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 rot="2700000" flipH="1" flipV="1">
            <a:off x="2490788" y="2732087"/>
            <a:ext cx="642938" cy="6524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rot="2700000" flipH="1" flipV="1">
            <a:off x="2609057" y="4341019"/>
            <a:ext cx="400050" cy="4016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rot="2700000" flipH="1" flipV="1">
            <a:off x="2606675" y="5857875"/>
            <a:ext cx="406400" cy="412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Freeform 55"/>
          <p:cNvSpPr>
            <a:spLocks/>
          </p:cNvSpPr>
          <p:nvPr/>
        </p:nvSpPr>
        <p:spPr bwMode="auto">
          <a:xfrm flipV="1">
            <a:off x="3395663" y="4467225"/>
            <a:ext cx="211137" cy="16954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Line 66"/>
          <p:cNvSpPr>
            <a:spLocks noChangeShapeType="1"/>
          </p:cNvSpPr>
          <p:nvPr/>
        </p:nvSpPr>
        <p:spPr bwMode="auto">
          <a:xfrm rot="2700000" flipH="1" flipV="1">
            <a:off x="4032250" y="4884738"/>
            <a:ext cx="825500" cy="838200"/>
          </a:xfrm>
          <a:prstGeom prst="line">
            <a:avLst/>
          </a:prstGeom>
          <a:noFill/>
          <a:ln w="57150">
            <a:solidFill>
              <a:srgbClr val="FF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Rectangle 69"/>
          <p:cNvSpPr>
            <a:spLocks noChangeArrowheads="1"/>
          </p:cNvSpPr>
          <p:nvPr/>
        </p:nvSpPr>
        <p:spPr bwMode="auto">
          <a:xfrm>
            <a:off x="5576888" y="1284288"/>
            <a:ext cx="28511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The pure, “far-field”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pattern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is formed at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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 distance…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41030" name="Line 70"/>
          <p:cNvSpPr>
            <a:spLocks noChangeShapeType="1"/>
          </p:cNvSpPr>
          <p:nvPr/>
        </p:nvSpPr>
        <p:spPr bwMode="auto">
          <a:xfrm>
            <a:off x="1371600" y="19208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Line 71"/>
          <p:cNvSpPr>
            <a:spLocks noChangeShapeType="1"/>
          </p:cNvSpPr>
          <p:nvPr/>
        </p:nvSpPr>
        <p:spPr bwMode="auto">
          <a:xfrm>
            <a:off x="1371600" y="20383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Line 72"/>
          <p:cNvSpPr>
            <a:spLocks noChangeShapeType="1"/>
          </p:cNvSpPr>
          <p:nvPr/>
        </p:nvSpPr>
        <p:spPr bwMode="auto">
          <a:xfrm>
            <a:off x="1371600" y="21558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Line 73"/>
          <p:cNvSpPr>
            <a:spLocks noChangeShapeType="1"/>
          </p:cNvSpPr>
          <p:nvPr/>
        </p:nvSpPr>
        <p:spPr bwMode="auto">
          <a:xfrm>
            <a:off x="1371600" y="22733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Freeform 74"/>
          <p:cNvSpPr>
            <a:spLocks/>
          </p:cNvSpPr>
          <p:nvPr/>
        </p:nvSpPr>
        <p:spPr bwMode="auto">
          <a:xfrm>
            <a:off x="1371600" y="2344738"/>
            <a:ext cx="3386138" cy="46037"/>
          </a:xfrm>
          <a:custGeom>
            <a:avLst/>
            <a:gdLst/>
            <a:ahLst/>
            <a:cxnLst>
              <a:cxn ang="0">
                <a:pos x="0" y="29"/>
              </a:cxn>
              <a:cxn ang="0">
                <a:pos x="949" y="29"/>
              </a:cxn>
              <a:cxn ang="0">
                <a:pos x="2133" y="0"/>
              </a:cxn>
            </a:cxnLst>
            <a:rect l="0" t="0" r="r" b="b"/>
            <a:pathLst>
              <a:path w="2133" h="29">
                <a:moveTo>
                  <a:pt x="0" y="29"/>
                </a:moveTo>
                <a:lnTo>
                  <a:pt x="949" y="29"/>
                </a:lnTo>
                <a:lnTo>
                  <a:pt x="2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Freeform 75"/>
          <p:cNvSpPr>
            <a:spLocks/>
          </p:cNvSpPr>
          <p:nvPr/>
        </p:nvSpPr>
        <p:spPr bwMode="auto">
          <a:xfrm>
            <a:off x="1371600" y="2508250"/>
            <a:ext cx="3395663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4" y="0"/>
              </a:cxn>
              <a:cxn ang="0">
                <a:pos x="2139" y="47"/>
              </a:cxn>
            </a:cxnLst>
            <a:rect l="0" t="0" r="r" b="b"/>
            <a:pathLst>
              <a:path w="2139" h="47">
                <a:moveTo>
                  <a:pt x="0" y="0"/>
                </a:moveTo>
                <a:lnTo>
                  <a:pt x="944" y="0"/>
                </a:lnTo>
                <a:lnTo>
                  <a:pt x="2139" y="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Line 76"/>
          <p:cNvSpPr>
            <a:spLocks noChangeShapeType="1"/>
          </p:cNvSpPr>
          <p:nvPr/>
        </p:nvSpPr>
        <p:spPr bwMode="auto">
          <a:xfrm>
            <a:off x="1371600" y="26257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Line 77"/>
          <p:cNvSpPr>
            <a:spLocks noChangeShapeType="1"/>
          </p:cNvSpPr>
          <p:nvPr/>
        </p:nvSpPr>
        <p:spPr bwMode="auto">
          <a:xfrm>
            <a:off x="1371600" y="27432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Line 78"/>
          <p:cNvSpPr>
            <a:spLocks noChangeShapeType="1"/>
          </p:cNvSpPr>
          <p:nvPr/>
        </p:nvSpPr>
        <p:spPr bwMode="auto">
          <a:xfrm>
            <a:off x="1371600" y="28606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Line 79"/>
          <p:cNvSpPr>
            <a:spLocks noChangeShapeType="1"/>
          </p:cNvSpPr>
          <p:nvPr/>
        </p:nvSpPr>
        <p:spPr bwMode="auto">
          <a:xfrm>
            <a:off x="1371600" y="29781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Line 80"/>
          <p:cNvSpPr>
            <a:spLocks noChangeShapeType="1"/>
          </p:cNvSpPr>
          <p:nvPr/>
        </p:nvSpPr>
        <p:spPr bwMode="auto">
          <a:xfrm>
            <a:off x="1371600" y="30956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Line 81"/>
          <p:cNvSpPr>
            <a:spLocks noChangeShapeType="1"/>
          </p:cNvSpPr>
          <p:nvPr/>
        </p:nvSpPr>
        <p:spPr bwMode="auto">
          <a:xfrm flipV="1">
            <a:off x="2860675" y="1966913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Line 82"/>
          <p:cNvSpPr>
            <a:spLocks noChangeShapeType="1"/>
          </p:cNvSpPr>
          <p:nvPr/>
        </p:nvSpPr>
        <p:spPr bwMode="auto">
          <a:xfrm flipV="1">
            <a:off x="2851150" y="1458913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Line 83"/>
          <p:cNvSpPr>
            <a:spLocks noChangeShapeType="1"/>
          </p:cNvSpPr>
          <p:nvPr/>
        </p:nvSpPr>
        <p:spPr bwMode="auto">
          <a:xfrm flipV="1">
            <a:off x="2874963" y="1112838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Line 86"/>
          <p:cNvSpPr>
            <a:spLocks noChangeShapeType="1"/>
          </p:cNvSpPr>
          <p:nvPr/>
        </p:nvSpPr>
        <p:spPr bwMode="auto">
          <a:xfrm>
            <a:off x="2860675" y="2611438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Line 87"/>
          <p:cNvSpPr>
            <a:spLocks noChangeShapeType="1"/>
          </p:cNvSpPr>
          <p:nvPr/>
        </p:nvSpPr>
        <p:spPr bwMode="auto">
          <a:xfrm>
            <a:off x="2851150" y="2628900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Line 88"/>
          <p:cNvSpPr>
            <a:spLocks noChangeShapeType="1"/>
          </p:cNvSpPr>
          <p:nvPr/>
        </p:nvSpPr>
        <p:spPr bwMode="auto">
          <a:xfrm>
            <a:off x="2874963" y="2646363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Line 89"/>
          <p:cNvSpPr>
            <a:spLocks noChangeShapeType="1"/>
          </p:cNvSpPr>
          <p:nvPr/>
        </p:nvSpPr>
        <p:spPr bwMode="auto">
          <a:xfrm>
            <a:off x="1371600" y="467201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Line 91"/>
          <p:cNvSpPr>
            <a:spLocks noChangeShapeType="1"/>
          </p:cNvSpPr>
          <p:nvPr/>
        </p:nvSpPr>
        <p:spPr bwMode="auto">
          <a:xfrm>
            <a:off x="1371600" y="478948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Freeform 92"/>
          <p:cNvSpPr>
            <a:spLocks/>
          </p:cNvSpPr>
          <p:nvPr/>
        </p:nvSpPr>
        <p:spPr bwMode="auto">
          <a:xfrm>
            <a:off x="1371600" y="4876800"/>
            <a:ext cx="3044825" cy="415925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927" y="19"/>
              </a:cxn>
              <a:cxn ang="0">
                <a:pos x="1360" y="0"/>
              </a:cxn>
              <a:cxn ang="0">
                <a:pos x="1918" y="262"/>
              </a:cxn>
            </a:cxnLst>
            <a:rect l="0" t="0" r="r" b="b"/>
            <a:pathLst>
              <a:path w="1918" h="262">
                <a:moveTo>
                  <a:pt x="0" y="19"/>
                </a:moveTo>
                <a:lnTo>
                  <a:pt x="927" y="19"/>
                </a:lnTo>
                <a:lnTo>
                  <a:pt x="1360" y="0"/>
                </a:lnTo>
                <a:lnTo>
                  <a:pt x="1918" y="26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Freeform 93"/>
          <p:cNvSpPr>
            <a:spLocks/>
          </p:cNvSpPr>
          <p:nvPr/>
        </p:nvSpPr>
        <p:spPr bwMode="auto">
          <a:xfrm>
            <a:off x="1371600" y="5024438"/>
            <a:ext cx="3044825" cy="3159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18" y="199"/>
              </a:cxn>
            </a:cxnLst>
            <a:rect l="0" t="0" r="r" b="b"/>
            <a:pathLst>
              <a:path w="1918" h="199">
                <a:moveTo>
                  <a:pt x="0" y="0"/>
                </a:moveTo>
                <a:lnTo>
                  <a:pt x="1322" y="0"/>
                </a:lnTo>
                <a:lnTo>
                  <a:pt x="1918" y="1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4" name="Freeform 94"/>
          <p:cNvSpPr>
            <a:spLocks/>
          </p:cNvSpPr>
          <p:nvPr/>
        </p:nvSpPr>
        <p:spPr bwMode="auto">
          <a:xfrm>
            <a:off x="1371600" y="5141913"/>
            <a:ext cx="3022600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04" y="121"/>
              </a:cxn>
            </a:cxnLst>
            <a:rect l="0" t="0" r="r" b="b"/>
            <a:pathLst>
              <a:path w="1904" h="121">
                <a:moveTo>
                  <a:pt x="0" y="0"/>
                </a:moveTo>
                <a:lnTo>
                  <a:pt x="1322" y="0"/>
                </a:lnTo>
                <a:lnTo>
                  <a:pt x="1904" y="1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7" name="Freeform 97"/>
          <p:cNvSpPr>
            <a:spLocks/>
          </p:cNvSpPr>
          <p:nvPr/>
        </p:nvSpPr>
        <p:spPr bwMode="auto">
          <a:xfrm>
            <a:off x="1371600" y="5343525"/>
            <a:ext cx="3048000" cy="150813"/>
          </a:xfrm>
          <a:custGeom>
            <a:avLst/>
            <a:gdLst/>
            <a:ahLst/>
            <a:cxnLst>
              <a:cxn ang="0">
                <a:pos x="0" y="95"/>
              </a:cxn>
              <a:cxn ang="0">
                <a:pos x="1322" y="95"/>
              </a:cxn>
              <a:cxn ang="0">
                <a:pos x="1920" y="0"/>
              </a:cxn>
            </a:cxnLst>
            <a:rect l="0" t="0" r="r" b="b"/>
            <a:pathLst>
              <a:path w="1920" h="95">
                <a:moveTo>
                  <a:pt x="0" y="95"/>
                </a:moveTo>
                <a:lnTo>
                  <a:pt x="1322" y="95"/>
                </a:lnTo>
                <a:lnTo>
                  <a:pt x="192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8" name="Freeform 98"/>
          <p:cNvSpPr>
            <a:spLocks/>
          </p:cNvSpPr>
          <p:nvPr/>
        </p:nvSpPr>
        <p:spPr bwMode="auto">
          <a:xfrm>
            <a:off x="1371600" y="5346700"/>
            <a:ext cx="3038475" cy="2651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1327" y="167"/>
              </a:cxn>
              <a:cxn ang="0">
                <a:pos x="1914" y="0"/>
              </a:cxn>
            </a:cxnLst>
            <a:rect l="0" t="0" r="r" b="b"/>
            <a:pathLst>
              <a:path w="1914" h="167">
                <a:moveTo>
                  <a:pt x="0" y="167"/>
                </a:moveTo>
                <a:lnTo>
                  <a:pt x="1327" y="167"/>
                </a:lnTo>
                <a:lnTo>
                  <a:pt x="191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9" name="Freeform 99"/>
          <p:cNvSpPr>
            <a:spLocks/>
          </p:cNvSpPr>
          <p:nvPr/>
        </p:nvSpPr>
        <p:spPr bwMode="auto">
          <a:xfrm>
            <a:off x="1371600" y="5387975"/>
            <a:ext cx="3041650" cy="369888"/>
          </a:xfrm>
          <a:custGeom>
            <a:avLst/>
            <a:gdLst/>
            <a:ahLst/>
            <a:cxnLst>
              <a:cxn ang="0">
                <a:pos x="0" y="215"/>
              </a:cxn>
              <a:cxn ang="0">
                <a:pos x="927" y="215"/>
              </a:cxn>
              <a:cxn ang="0">
                <a:pos x="1355" y="233"/>
              </a:cxn>
              <a:cxn ang="0">
                <a:pos x="1916" y="0"/>
              </a:cxn>
            </a:cxnLst>
            <a:rect l="0" t="0" r="r" b="b"/>
            <a:pathLst>
              <a:path w="1916" h="233">
                <a:moveTo>
                  <a:pt x="0" y="215"/>
                </a:moveTo>
                <a:lnTo>
                  <a:pt x="927" y="215"/>
                </a:lnTo>
                <a:lnTo>
                  <a:pt x="1355" y="233"/>
                </a:lnTo>
                <a:lnTo>
                  <a:pt x="191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0" name="Line 100"/>
          <p:cNvSpPr>
            <a:spLocks noChangeShapeType="1"/>
          </p:cNvSpPr>
          <p:nvPr/>
        </p:nvSpPr>
        <p:spPr bwMode="auto">
          <a:xfrm>
            <a:off x="1371600" y="584676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1" name="Line 101"/>
          <p:cNvSpPr>
            <a:spLocks noChangeShapeType="1"/>
          </p:cNvSpPr>
          <p:nvPr/>
        </p:nvSpPr>
        <p:spPr bwMode="auto">
          <a:xfrm>
            <a:off x="1371600" y="596423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2" name="Freeform 102"/>
          <p:cNvSpPr>
            <a:spLocks/>
          </p:cNvSpPr>
          <p:nvPr/>
        </p:nvSpPr>
        <p:spPr bwMode="auto">
          <a:xfrm>
            <a:off x="1371600" y="5260975"/>
            <a:ext cx="3014663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6" y="0"/>
              </a:cxn>
              <a:cxn ang="0">
                <a:pos x="1899" y="46"/>
              </a:cxn>
            </a:cxnLst>
            <a:rect l="0" t="0" r="r" b="b"/>
            <a:pathLst>
              <a:path w="1899" h="46">
                <a:moveTo>
                  <a:pt x="0" y="0"/>
                </a:moveTo>
                <a:lnTo>
                  <a:pt x="1316" y="0"/>
                </a:lnTo>
                <a:lnTo>
                  <a:pt x="1899" y="4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3" name="Freeform 103"/>
          <p:cNvSpPr>
            <a:spLocks/>
          </p:cNvSpPr>
          <p:nvPr/>
        </p:nvSpPr>
        <p:spPr bwMode="auto">
          <a:xfrm>
            <a:off x="1371600" y="5340350"/>
            <a:ext cx="3044825" cy="39688"/>
          </a:xfrm>
          <a:custGeom>
            <a:avLst/>
            <a:gdLst/>
            <a:ahLst/>
            <a:cxnLst>
              <a:cxn ang="0">
                <a:pos x="0" y="25"/>
              </a:cxn>
              <a:cxn ang="0">
                <a:pos x="1322" y="25"/>
              </a:cxn>
              <a:cxn ang="0">
                <a:pos x="1918" y="0"/>
              </a:cxn>
            </a:cxnLst>
            <a:rect l="0" t="0" r="r" b="b"/>
            <a:pathLst>
              <a:path w="1918" h="25">
                <a:moveTo>
                  <a:pt x="0" y="25"/>
                </a:moveTo>
                <a:lnTo>
                  <a:pt x="1322" y="25"/>
                </a:lnTo>
                <a:lnTo>
                  <a:pt x="191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4" name="Freeform 104"/>
          <p:cNvSpPr>
            <a:spLocks/>
          </p:cNvSpPr>
          <p:nvPr/>
        </p:nvSpPr>
        <p:spPr bwMode="auto">
          <a:xfrm>
            <a:off x="2879725" y="4741863"/>
            <a:ext cx="1536700" cy="49053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431" y="0"/>
              </a:cxn>
              <a:cxn ang="0">
                <a:pos x="968" y="309"/>
              </a:cxn>
            </a:cxnLst>
            <a:rect l="0" t="0" r="r" b="b"/>
            <a:pathLst>
              <a:path w="968" h="309">
                <a:moveTo>
                  <a:pt x="0" y="58"/>
                </a:moveTo>
                <a:lnTo>
                  <a:pt x="431" y="0"/>
                </a:lnTo>
                <a:lnTo>
                  <a:pt x="968" y="309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5" name="Freeform 105"/>
          <p:cNvSpPr>
            <a:spLocks/>
          </p:cNvSpPr>
          <p:nvPr/>
        </p:nvSpPr>
        <p:spPr bwMode="auto">
          <a:xfrm>
            <a:off x="2862263" y="5445125"/>
            <a:ext cx="1554162" cy="447675"/>
          </a:xfrm>
          <a:custGeom>
            <a:avLst/>
            <a:gdLst/>
            <a:ahLst/>
            <a:cxnLst>
              <a:cxn ang="0">
                <a:pos x="0" y="222"/>
              </a:cxn>
              <a:cxn ang="0">
                <a:pos x="432" y="282"/>
              </a:cxn>
              <a:cxn ang="0">
                <a:pos x="979" y="0"/>
              </a:cxn>
            </a:cxnLst>
            <a:rect l="0" t="0" r="r" b="b"/>
            <a:pathLst>
              <a:path w="979" h="282">
                <a:moveTo>
                  <a:pt x="0" y="222"/>
                </a:moveTo>
                <a:lnTo>
                  <a:pt x="432" y="282"/>
                </a:lnTo>
                <a:lnTo>
                  <a:pt x="979" y="0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0" name="Rectangle 110"/>
          <p:cNvSpPr>
            <a:spLocks noChangeArrowheads="1"/>
          </p:cNvSpPr>
          <p:nvPr/>
        </p:nvSpPr>
        <p:spPr bwMode="auto">
          <a:xfrm>
            <a:off x="5680075" y="4722813"/>
            <a:ext cx="222567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…or can be formed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at a finite distance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by a lens…</a:t>
            </a:r>
          </a:p>
        </p:txBody>
      </p:sp>
      <p:pic>
        <p:nvPicPr>
          <p:cNvPr id="41075" name="Picture 1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1081" name="Group 121"/>
          <p:cNvGrpSpPr>
            <a:grpSpLocks/>
          </p:cNvGrpSpPr>
          <p:nvPr/>
        </p:nvGrpSpPr>
        <p:grpSpPr bwMode="auto">
          <a:xfrm>
            <a:off x="1935163" y="6019800"/>
            <a:ext cx="6534150" cy="685800"/>
            <a:chOff x="1219" y="3792"/>
            <a:chExt cx="4116" cy="432"/>
          </a:xfrm>
        </p:grpSpPr>
        <p:sp>
          <p:nvSpPr>
            <p:cNvPr id="41073" name="Rectangle 113"/>
            <p:cNvSpPr>
              <a:spLocks noChangeArrowheads="1"/>
            </p:cNvSpPr>
            <p:nvPr/>
          </p:nvSpPr>
          <p:spPr bwMode="auto">
            <a:xfrm>
              <a:off x="3324" y="3865"/>
              <a:ext cx="201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solidFill>
                    <a:srgbClr val="0000FF"/>
                  </a:solidFill>
                  <a:latin typeface="Chalkboard" charset="0"/>
                </a:rPr>
                <a:t>…as happens in a microscope</a:t>
              </a:r>
              <a:endParaRPr lang="en-US" sz="1800" i="1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41076" name="Rectangle 116"/>
            <p:cNvSpPr>
              <a:spLocks noChangeArrowheads="1"/>
            </p:cNvSpPr>
            <p:nvPr/>
          </p:nvSpPr>
          <p:spPr bwMode="auto">
            <a:xfrm>
              <a:off x="1219" y="3984"/>
              <a:ext cx="111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Objective pupil</a:t>
              </a:r>
            </a:p>
          </p:txBody>
        </p:sp>
        <p:sp>
          <p:nvSpPr>
            <p:cNvPr id="41079" name="Rectangle 119"/>
            <p:cNvSpPr>
              <a:spLocks noChangeArrowheads="1"/>
            </p:cNvSpPr>
            <p:nvPr/>
          </p:nvSpPr>
          <p:spPr bwMode="auto">
            <a:xfrm>
              <a:off x="2299" y="3792"/>
              <a:ext cx="97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Intermediate</a:t>
              </a:r>
            </a:p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image</a:t>
              </a:r>
            </a:p>
          </p:txBody>
        </p:sp>
      </p:grpSp>
      <p:sp>
        <p:nvSpPr>
          <p:cNvPr id="41080" name="Rectangle 120"/>
          <p:cNvSpPr>
            <a:spLocks noChangeArrowheads="1"/>
          </p:cNvSpPr>
          <p:nvPr/>
        </p:nvSpPr>
        <p:spPr bwMode="auto">
          <a:xfrm>
            <a:off x="2990850" y="4114800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41083" name="Rectangle 123"/>
          <p:cNvSpPr>
            <a:spLocks noChangeArrowheads="1"/>
          </p:cNvSpPr>
          <p:nvPr/>
        </p:nvSpPr>
        <p:spPr bwMode="auto">
          <a:xfrm>
            <a:off x="6953250" y="573088"/>
            <a:ext cx="16605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8" name="Line 64"/>
          <p:cNvSpPr>
            <a:spLocks noChangeShapeType="1"/>
          </p:cNvSpPr>
          <p:nvPr/>
        </p:nvSpPr>
        <p:spPr bwMode="auto">
          <a:xfrm>
            <a:off x="5426075" y="3038475"/>
            <a:ext cx="3416300" cy="9525"/>
          </a:xfrm>
          <a:prstGeom prst="line">
            <a:avLst/>
          </a:prstGeom>
          <a:noFill/>
          <a:ln w="6350">
            <a:solidFill>
              <a:srgbClr val="C4C4C4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Airy Pattern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1398588" y="944563"/>
            <a:ext cx="62626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= the far-field diffraction pattern from a round aperture</a:t>
            </a:r>
          </a:p>
        </p:txBody>
      </p:sp>
      <p:pic>
        <p:nvPicPr>
          <p:cNvPr id="42026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3" y="1585913"/>
            <a:ext cx="3611562" cy="1493837"/>
          </a:xfrm>
          <a:prstGeom prst="rect">
            <a:avLst/>
          </a:prstGeom>
          <a:noFill/>
        </p:spPr>
      </p:pic>
      <p:pic>
        <p:nvPicPr>
          <p:cNvPr id="42027" name="Picture 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371600"/>
            <a:ext cx="5410200" cy="4302125"/>
          </a:xfrm>
          <a:prstGeom prst="rect">
            <a:avLst/>
          </a:prstGeom>
          <a:noFill/>
        </p:spPr>
      </p:pic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6705600" y="3268663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6707188" y="30400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78725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3" name="Rectangle 49"/>
          <p:cNvSpPr>
            <a:spLocks noChangeArrowheads="1"/>
          </p:cNvSpPr>
          <p:nvPr/>
        </p:nvSpPr>
        <p:spPr bwMode="auto">
          <a:xfrm>
            <a:off x="6075363" y="3392488"/>
            <a:ext cx="218122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“Airy disk” diameter</a:t>
            </a:r>
          </a:p>
          <a:p>
            <a:pPr algn="ctr"/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= 2.44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(for small angles 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)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42045" name="Group 61"/>
          <p:cNvGrpSpPr>
            <a:grpSpLocks/>
          </p:cNvGrpSpPr>
          <p:nvPr/>
        </p:nvGrpSpPr>
        <p:grpSpPr bwMode="auto">
          <a:xfrm>
            <a:off x="5918200" y="4724400"/>
            <a:ext cx="2857500" cy="1576388"/>
            <a:chOff x="1925" y="2948"/>
            <a:chExt cx="2200" cy="1213"/>
          </a:xfrm>
        </p:grpSpPr>
        <p:sp>
          <p:nvSpPr>
            <p:cNvPr id="42034" name="Line 50"/>
            <p:cNvSpPr>
              <a:spLocks noChangeShapeType="1"/>
            </p:cNvSpPr>
            <p:nvPr/>
          </p:nvSpPr>
          <p:spPr bwMode="auto">
            <a:xfrm rot="2700000" flipH="1" flipV="1">
              <a:off x="2705" y="2947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5" name="Line 51"/>
            <p:cNvSpPr>
              <a:spLocks noChangeShapeType="1"/>
            </p:cNvSpPr>
            <p:nvPr/>
          </p:nvSpPr>
          <p:spPr bwMode="auto">
            <a:xfrm rot="2700000" flipH="1" flipV="1">
              <a:off x="2703" y="3903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6" name="Freeform 52"/>
            <p:cNvSpPr>
              <a:spLocks/>
            </p:cNvSpPr>
            <p:nvPr/>
          </p:nvSpPr>
          <p:spPr bwMode="auto">
            <a:xfrm flipV="1">
              <a:off x="3200" y="3017"/>
              <a:ext cx="133" cy="1068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7" name="Line 53"/>
            <p:cNvSpPr>
              <a:spLocks noChangeShapeType="1"/>
            </p:cNvSpPr>
            <p:nvPr/>
          </p:nvSpPr>
          <p:spPr bwMode="auto">
            <a:xfrm rot="2700000" flipH="1" flipV="1">
              <a:off x="3601" y="3280"/>
              <a:ext cx="520" cy="528"/>
            </a:xfrm>
            <a:prstGeom prst="line">
              <a:avLst/>
            </a:prstGeom>
            <a:noFill/>
            <a:ln w="57150">
              <a:solidFill>
                <a:srgbClr val="FF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2040" name="Group 56"/>
            <p:cNvGrpSpPr>
              <a:grpSpLocks/>
            </p:cNvGrpSpPr>
            <p:nvPr/>
          </p:nvGrpSpPr>
          <p:grpSpPr bwMode="auto">
            <a:xfrm>
              <a:off x="1925" y="3277"/>
              <a:ext cx="1918" cy="552"/>
              <a:chOff x="1925" y="3368"/>
              <a:chExt cx="1918" cy="370"/>
            </a:xfrm>
          </p:grpSpPr>
          <p:sp>
            <p:nvSpPr>
              <p:cNvPr id="42038" name="Freeform 54"/>
              <p:cNvSpPr>
                <a:spLocks/>
              </p:cNvSpPr>
              <p:nvPr/>
            </p:nvSpPr>
            <p:spPr bwMode="auto">
              <a:xfrm>
                <a:off x="1925" y="3368"/>
                <a:ext cx="1918" cy="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2" y="0"/>
                  </a:cxn>
                  <a:cxn ang="0">
                    <a:pos x="1918" y="199"/>
                  </a:cxn>
                </a:cxnLst>
                <a:rect l="0" t="0" r="r" b="b"/>
                <a:pathLst>
                  <a:path w="1918" h="199">
                    <a:moveTo>
                      <a:pt x="0" y="0"/>
                    </a:moveTo>
                    <a:lnTo>
                      <a:pt x="1322" y="0"/>
                    </a:lnTo>
                    <a:lnTo>
                      <a:pt x="1918" y="19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9" name="Freeform 55"/>
              <p:cNvSpPr>
                <a:spLocks/>
              </p:cNvSpPr>
              <p:nvPr/>
            </p:nvSpPr>
            <p:spPr bwMode="auto">
              <a:xfrm>
                <a:off x="1925" y="3571"/>
                <a:ext cx="1914" cy="167"/>
              </a:xfrm>
              <a:custGeom>
                <a:avLst/>
                <a:gdLst/>
                <a:ahLst/>
                <a:cxnLst>
                  <a:cxn ang="0">
                    <a:pos x="0" y="167"/>
                  </a:cxn>
                  <a:cxn ang="0">
                    <a:pos x="1327" y="167"/>
                  </a:cxn>
                  <a:cxn ang="0">
                    <a:pos x="1914" y="0"/>
                  </a:cxn>
                </a:cxnLst>
                <a:rect l="0" t="0" r="r" b="b"/>
                <a:pathLst>
                  <a:path w="1914" h="167">
                    <a:moveTo>
                      <a:pt x="0" y="167"/>
                    </a:moveTo>
                    <a:lnTo>
                      <a:pt x="1327" y="167"/>
                    </a:lnTo>
                    <a:lnTo>
                      <a:pt x="1914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1" name="Line 57"/>
            <p:cNvSpPr>
              <a:spLocks noChangeShapeType="1"/>
            </p:cNvSpPr>
            <p:nvPr/>
          </p:nvSpPr>
          <p:spPr bwMode="auto">
            <a:xfrm flipV="1">
              <a:off x="2828" y="3259"/>
              <a:ext cx="0" cy="5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Rectangle 58"/>
            <p:cNvSpPr>
              <a:spLocks noChangeArrowheads="1"/>
            </p:cNvSpPr>
            <p:nvPr/>
          </p:nvSpPr>
          <p:spPr bwMode="auto">
            <a:xfrm>
              <a:off x="2630" y="3423"/>
              <a:ext cx="23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d</a:t>
              </a:r>
            </a:p>
          </p:txBody>
        </p:sp>
        <p:sp>
          <p:nvSpPr>
            <p:cNvPr id="42043" name="Line 59"/>
            <p:cNvSpPr>
              <a:spLocks noChangeShapeType="1"/>
            </p:cNvSpPr>
            <p:nvPr/>
          </p:nvSpPr>
          <p:spPr bwMode="auto">
            <a:xfrm>
              <a:off x="3312" y="4021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60"/>
            <p:cNvSpPr>
              <a:spLocks noChangeArrowheads="1"/>
            </p:cNvSpPr>
            <p:nvPr/>
          </p:nvSpPr>
          <p:spPr bwMode="auto">
            <a:xfrm>
              <a:off x="3485" y="3791"/>
              <a:ext cx="217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f</a:t>
              </a:r>
            </a:p>
          </p:txBody>
        </p:sp>
      </p:grpSp>
      <p:sp>
        <p:nvSpPr>
          <p:cNvPr id="42046" name="Line 62"/>
          <p:cNvSpPr>
            <a:spLocks noChangeShapeType="1"/>
          </p:cNvSpPr>
          <p:nvPr/>
        </p:nvSpPr>
        <p:spPr bwMode="auto">
          <a:xfrm>
            <a:off x="7720013" y="2778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7" name="Line 63"/>
          <p:cNvSpPr>
            <a:spLocks noChangeShapeType="1"/>
          </p:cNvSpPr>
          <p:nvPr/>
        </p:nvSpPr>
        <p:spPr bwMode="auto">
          <a:xfrm flipV="1">
            <a:off x="7720013" y="3048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7529513" y="2008188"/>
            <a:ext cx="10493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Height of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first ring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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 1.75%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1380" name="Freeform 4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Freeform 5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rot="5400000">
            <a:off x="1983581" y="2672557"/>
            <a:ext cx="6588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rot="5400000">
            <a:off x="1979613" y="3716338"/>
            <a:ext cx="666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Freeform 9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Freeform 10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392" name="Group 16"/>
          <p:cNvGrpSpPr>
            <a:grpSpLocks/>
          </p:cNvGrpSpPr>
          <p:nvPr/>
        </p:nvGrpSpPr>
        <p:grpSpPr bwMode="auto">
          <a:xfrm>
            <a:off x="1196975" y="3044825"/>
            <a:ext cx="4508500" cy="307975"/>
            <a:chOff x="1731" y="1502"/>
            <a:chExt cx="2840" cy="434"/>
          </a:xfrm>
        </p:grpSpPr>
        <p:sp>
          <p:nvSpPr>
            <p:cNvPr id="101393" name="Freeform 17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4" name="Freeform 18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139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139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722438" y="-1588"/>
            <a:ext cx="55260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An Upright Epifluorescence Microscope</a:t>
            </a:r>
          </a:p>
        </p:txBody>
      </p:sp>
      <p:pic>
        <p:nvPicPr>
          <p:cNvPr id="95235" name="Picture 3" descr="component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5800"/>
            <a:ext cx="5942013" cy="579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2405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 rot="5400000">
            <a:off x="2059781" y="2596357"/>
            <a:ext cx="506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 rot="5400000">
            <a:off x="2043113" y="3779838"/>
            <a:ext cx="539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17" name="Group 17"/>
          <p:cNvGrpSpPr>
            <a:grpSpLocks/>
          </p:cNvGrpSpPr>
          <p:nvPr/>
        </p:nvGrpSpPr>
        <p:grpSpPr bwMode="auto">
          <a:xfrm>
            <a:off x="1203325" y="2879725"/>
            <a:ext cx="4508500" cy="625475"/>
            <a:chOff x="1731" y="1502"/>
            <a:chExt cx="2840" cy="434"/>
          </a:xfrm>
        </p:grpSpPr>
        <p:sp>
          <p:nvSpPr>
            <p:cNvPr id="102418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9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2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3429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rot="5400000">
            <a:off x="2132013" y="2524125"/>
            <a:ext cx="361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rot="5400000">
            <a:off x="2123281" y="3860007"/>
            <a:ext cx="379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5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441" name="Group 17"/>
          <p:cNvGrpSpPr>
            <a:grpSpLocks/>
          </p:cNvGrpSpPr>
          <p:nvPr/>
        </p:nvGrpSpPr>
        <p:grpSpPr bwMode="auto">
          <a:xfrm>
            <a:off x="1200150" y="2733675"/>
            <a:ext cx="4508500" cy="923925"/>
            <a:chOff x="1731" y="1502"/>
            <a:chExt cx="2840" cy="434"/>
          </a:xfrm>
        </p:grpSpPr>
        <p:sp>
          <p:nvSpPr>
            <p:cNvPr id="103442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3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44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838200" y="5334000"/>
            <a:ext cx="51149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>
              <a:buFontTx/>
              <a:buChar char="•"/>
            </a:pPr>
            <a:r>
              <a:rPr lang="en-US" sz="1800">
                <a:latin typeface="Chalkboard" charset="0"/>
              </a:rPr>
              <a:t>Image resolution improves with aperture size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71688" name="Freeform 8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1193800" y="2593975"/>
            <a:ext cx="4508500" cy="1216025"/>
            <a:chOff x="1731" y="1502"/>
            <a:chExt cx="2840" cy="434"/>
          </a:xfrm>
        </p:grpSpPr>
        <p:sp>
          <p:nvSpPr>
            <p:cNvPr id="71691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693" name="Line 13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rot="5400000">
            <a:off x="2195513" y="2460625"/>
            <a:ext cx="234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rot="5400000">
            <a:off x="2186781" y="3923507"/>
            <a:ext cx="252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1716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828800"/>
            <a:ext cx="2741613" cy="2741613"/>
          </a:xfrm>
          <a:prstGeom prst="rect">
            <a:avLst/>
          </a:prstGeom>
          <a:noFill/>
        </p:spPr>
      </p:pic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6781800" y="838200"/>
            <a:ext cx="183991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(resolution)</a:t>
            </a:r>
          </a:p>
        </p:txBody>
      </p:sp>
      <p:sp>
        <p:nvSpPr>
          <p:cNvPr id="71718" name="Arc 38"/>
          <p:cNvSpPr>
            <a:spLocks/>
          </p:cNvSpPr>
          <p:nvPr/>
        </p:nvSpPr>
        <p:spPr bwMode="auto">
          <a:xfrm>
            <a:off x="1219200" y="3052763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357313" y="2859088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71727" name="Group 47"/>
          <p:cNvGrpSpPr>
            <a:grpSpLocks/>
          </p:cNvGrpSpPr>
          <p:nvPr/>
        </p:nvGrpSpPr>
        <p:grpSpPr bwMode="auto">
          <a:xfrm>
            <a:off x="1095375" y="5330825"/>
            <a:ext cx="7318375" cy="1176338"/>
            <a:chOff x="690" y="3358"/>
            <a:chExt cx="4610" cy="741"/>
          </a:xfrm>
        </p:grpSpPr>
        <p:sp>
          <p:nvSpPr>
            <p:cNvPr id="71699" name="Rectangle 19"/>
            <p:cNvSpPr>
              <a:spLocks noChangeArrowheads="1"/>
            </p:cNvSpPr>
            <p:nvPr/>
          </p:nvSpPr>
          <p:spPr bwMode="auto">
            <a:xfrm>
              <a:off x="3608" y="3358"/>
              <a:ext cx="1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 sz="1800">
                  <a:latin typeface="Chalkboard" charset="0"/>
                </a:rPr>
                <a:t>Numerical Aperture (NA)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71721" name="AutoShape 41"/>
            <p:cNvSpPr>
              <a:spLocks noChangeArrowheads="1"/>
            </p:cNvSpPr>
            <p:nvPr/>
          </p:nvSpPr>
          <p:spPr bwMode="auto">
            <a:xfrm>
              <a:off x="690" y="3733"/>
              <a:ext cx="1292" cy="320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>
                  <a:latin typeface="Helvetica Neue" charset="0"/>
                </a:rPr>
                <a:t>NA = n sin(</a:t>
              </a:r>
              <a:r>
                <a:rPr lang="en-US">
                  <a:solidFill>
                    <a:schemeClr val="tx2"/>
                  </a:solidFill>
                  <a:latin typeface="Helvetica Neue" charset="0"/>
                  <a:sym typeface="Symbol" pitchFamily="18" charset="2"/>
                </a:rPr>
                <a:t></a:t>
              </a:r>
              <a:r>
                <a:rPr lang="en-US">
                  <a:latin typeface="Helvetica Neue" charset="0"/>
                </a:rPr>
                <a:t>)</a:t>
              </a:r>
            </a:p>
          </p:txBody>
        </p:sp>
        <p:sp>
          <p:nvSpPr>
            <p:cNvPr id="71722" name="Line 42"/>
            <p:cNvSpPr>
              <a:spLocks noChangeShapeType="1"/>
            </p:cNvSpPr>
            <p:nvPr/>
          </p:nvSpPr>
          <p:spPr bwMode="auto">
            <a:xfrm>
              <a:off x="2742" y="3489"/>
              <a:ext cx="805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4" name="Rectangle 44"/>
            <p:cNvSpPr>
              <a:spLocks noChangeArrowheads="1"/>
            </p:cNvSpPr>
            <p:nvPr/>
          </p:nvSpPr>
          <p:spPr bwMode="auto">
            <a:xfrm>
              <a:off x="2800" y="3657"/>
              <a:ext cx="220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Char char="a"/>
              </a:pPr>
              <a:r>
                <a:rPr lang="en-US" sz="2000">
                  <a:latin typeface="Chalkboard" charset="0"/>
                </a:rPr>
                <a:t> = light gathering angle</a:t>
              </a:r>
            </a:p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n = refractive index of sample</a:t>
              </a:r>
            </a:p>
          </p:txBody>
        </p:sp>
        <p:sp>
          <p:nvSpPr>
            <p:cNvPr id="71725" name="Rectangle 45"/>
            <p:cNvSpPr>
              <a:spLocks noChangeArrowheads="1"/>
            </p:cNvSpPr>
            <p:nvPr/>
          </p:nvSpPr>
          <p:spPr bwMode="auto">
            <a:xfrm>
              <a:off x="2149" y="3764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where: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grpSp>
        <p:nvGrpSpPr>
          <p:cNvPr id="75806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75800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805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91" name="Rectangle 67"/>
          <p:cNvSpPr>
            <a:spLocks noChangeArrowheads="1"/>
          </p:cNvSpPr>
          <p:nvPr/>
        </p:nvSpPr>
        <p:spPr bwMode="auto">
          <a:xfrm>
            <a:off x="5765800" y="5843588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92" name="Rectangle 68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93" name="Rectangle 69"/>
          <p:cNvSpPr>
            <a:spLocks noChangeArrowheads="1"/>
          </p:cNvSpPr>
          <p:nvPr/>
        </p:nvSpPr>
        <p:spPr bwMode="auto">
          <a:xfrm>
            <a:off x="6748463" y="5961063"/>
            <a:ext cx="846137" cy="423862"/>
          </a:xfrm>
          <a:prstGeom prst="rect">
            <a:avLst/>
          </a:prstGeom>
          <a:solidFill>
            <a:srgbClr val="E8F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787400" y="1235075"/>
            <a:ext cx="3351213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Numerical Aperture: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NA = n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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3700463" y="777875"/>
            <a:ext cx="14430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Compare:</a:t>
            </a: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4673600" y="1235075"/>
            <a:ext cx="3351213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Snell’s law: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 = 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4791075" y="2671763"/>
            <a:ext cx="3421063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Freeform 15"/>
          <p:cNvSpPr>
            <a:spLocks/>
          </p:cNvSpPr>
          <p:nvPr/>
        </p:nvSpPr>
        <p:spPr bwMode="auto">
          <a:xfrm>
            <a:off x="5570538" y="2146300"/>
            <a:ext cx="1447800" cy="1319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395"/>
              </a:cxn>
              <a:cxn ang="0">
                <a:pos x="912" y="976"/>
              </a:cxn>
            </a:cxnLst>
            <a:rect l="0" t="0" r="r" b="b"/>
            <a:pathLst>
              <a:path w="912" h="976">
                <a:moveTo>
                  <a:pt x="0" y="0"/>
                </a:moveTo>
                <a:lnTo>
                  <a:pt x="576" y="395"/>
                </a:lnTo>
                <a:lnTo>
                  <a:pt x="912" y="97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40" name="Line 16"/>
          <p:cNvSpPr>
            <a:spLocks noChangeShapeType="1"/>
          </p:cNvSpPr>
          <p:nvPr/>
        </p:nvSpPr>
        <p:spPr bwMode="auto">
          <a:xfrm>
            <a:off x="6494463" y="2081213"/>
            <a:ext cx="0" cy="13414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6011863" y="2132013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1</a:t>
            </a:r>
          </a:p>
        </p:txBody>
      </p:sp>
      <p:sp>
        <p:nvSpPr>
          <p:cNvPr id="77842" name="Arc 18"/>
          <p:cNvSpPr>
            <a:spLocks/>
          </p:cNvSpPr>
          <p:nvPr/>
        </p:nvSpPr>
        <p:spPr bwMode="auto">
          <a:xfrm rot="-5400000">
            <a:off x="6241257" y="2421731"/>
            <a:ext cx="255588" cy="257175"/>
          </a:xfrm>
          <a:custGeom>
            <a:avLst/>
            <a:gdLst>
              <a:gd name="G0" fmla="+- 0 0 0"/>
              <a:gd name="G1" fmla="+- 18334 0 0"/>
              <a:gd name="G2" fmla="+- 21600 0 0"/>
              <a:gd name="T0" fmla="*/ 11419 w 21583"/>
              <a:gd name="T1" fmla="*/ 0 h 18334"/>
              <a:gd name="T2" fmla="*/ 21583 w 21583"/>
              <a:gd name="T3" fmla="*/ 17478 h 18334"/>
              <a:gd name="T4" fmla="*/ 0 w 21583"/>
              <a:gd name="T5" fmla="*/ 18334 h 18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18334" fill="none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</a:path>
              <a:path w="21583" h="18334" stroke="0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  <a:lnTo>
                  <a:pt x="0" y="1833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Arc 19"/>
          <p:cNvSpPr>
            <a:spLocks/>
          </p:cNvSpPr>
          <p:nvPr/>
        </p:nvSpPr>
        <p:spPr bwMode="auto">
          <a:xfrm rot="-16200000">
            <a:off x="6445250" y="2736850"/>
            <a:ext cx="255588" cy="141288"/>
          </a:xfrm>
          <a:custGeom>
            <a:avLst/>
            <a:gdLst>
              <a:gd name="G0" fmla="+- 0 0 0"/>
              <a:gd name="G1" fmla="+- 10153 0 0"/>
              <a:gd name="G2" fmla="+- 21600 0 0"/>
              <a:gd name="T0" fmla="*/ 19064 w 21599"/>
              <a:gd name="T1" fmla="*/ 0 h 10153"/>
              <a:gd name="T2" fmla="*/ 21599 w 21599"/>
              <a:gd name="T3" fmla="*/ 9958 h 10153"/>
              <a:gd name="T4" fmla="*/ 0 w 21599"/>
              <a:gd name="T5" fmla="*/ 10153 h 10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10153" fill="none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</a:path>
              <a:path w="21599" h="10153" stroke="0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  <a:lnTo>
                  <a:pt x="0" y="1015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6470650" y="297815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2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524000" y="2143125"/>
            <a:ext cx="1706563" cy="1422400"/>
            <a:chOff x="960" y="1446"/>
            <a:chExt cx="1075" cy="896"/>
          </a:xfrm>
        </p:grpSpPr>
        <p:sp>
          <p:nvSpPr>
            <p:cNvPr id="77848" name="Freeform 24"/>
            <p:cNvSpPr>
              <a:spLocks/>
            </p:cNvSpPr>
            <p:nvPr/>
          </p:nvSpPr>
          <p:spPr bwMode="auto">
            <a:xfrm rot="-16200000">
              <a:off x="1400" y="1573"/>
              <a:ext cx="194" cy="77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9" name="Freeform 25"/>
            <p:cNvSpPr>
              <a:spLocks/>
            </p:cNvSpPr>
            <p:nvPr/>
          </p:nvSpPr>
          <p:spPr bwMode="auto">
            <a:xfrm rot="-5400000">
              <a:off x="871" y="1712"/>
              <a:ext cx="896" cy="363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11" y="0"/>
                </a:cxn>
                <a:cxn ang="0">
                  <a:pos x="896" y="1"/>
                </a:cxn>
              </a:cxnLst>
              <a:rect l="0" t="0" r="r" b="b"/>
              <a:pathLst>
                <a:path w="896" h="363">
                  <a:moveTo>
                    <a:pt x="0" y="363"/>
                  </a:moveTo>
                  <a:lnTo>
                    <a:pt x="311" y="0"/>
                  </a:lnTo>
                  <a:lnTo>
                    <a:pt x="896" y="1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0" name="Freeform 26"/>
            <p:cNvSpPr>
              <a:spLocks/>
            </p:cNvSpPr>
            <p:nvPr/>
          </p:nvSpPr>
          <p:spPr bwMode="auto">
            <a:xfrm rot="-5400000">
              <a:off x="1229" y="1723"/>
              <a:ext cx="890" cy="3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2" y="345"/>
                </a:cxn>
                <a:cxn ang="0">
                  <a:pos x="890" y="347"/>
                </a:cxn>
              </a:cxnLst>
              <a:rect l="0" t="0" r="r" b="b"/>
              <a:pathLst>
                <a:path w="890" h="347">
                  <a:moveTo>
                    <a:pt x="0" y="0"/>
                  </a:moveTo>
                  <a:lnTo>
                    <a:pt x="312" y="345"/>
                  </a:lnTo>
                  <a:lnTo>
                    <a:pt x="890" y="34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960" y="1648"/>
              <a:ext cx="1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2" name="Line 28"/>
            <p:cNvSpPr>
              <a:spLocks noChangeShapeType="1"/>
            </p:cNvSpPr>
            <p:nvPr/>
          </p:nvSpPr>
          <p:spPr bwMode="auto">
            <a:xfrm>
              <a:off x="1876" y="1648"/>
              <a:ext cx="1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3" name="Freeform 29"/>
            <p:cNvSpPr>
              <a:spLocks/>
            </p:cNvSpPr>
            <p:nvPr/>
          </p:nvSpPr>
          <p:spPr bwMode="auto">
            <a:xfrm rot="-5400000">
              <a:off x="1039" y="1402"/>
              <a:ext cx="564" cy="721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4" name="Freeform 30"/>
            <p:cNvSpPr>
              <a:spLocks/>
            </p:cNvSpPr>
            <p:nvPr/>
          </p:nvSpPr>
          <p:spPr bwMode="auto">
            <a:xfrm rot="16200000" flipV="1">
              <a:off x="1391" y="1402"/>
              <a:ext cx="564" cy="722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5" name="Line 31"/>
            <p:cNvSpPr>
              <a:spLocks noChangeShapeType="1"/>
            </p:cNvSpPr>
            <p:nvPr/>
          </p:nvSpPr>
          <p:spPr bwMode="auto">
            <a:xfrm rot="-5400000">
              <a:off x="1058" y="1892"/>
              <a:ext cx="8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6" name="Arc 32"/>
            <p:cNvSpPr>
              <a:spLocks/>
            </p:cNvSpPr>
            <p:nvPr/>
          </p:nvSpPr>
          <p:spPr bwMode="auto">
            <a:xfrm rot="-5400000">
              <a:off x="1392" y="2228"/>
              <a:ext cx="123" cy="94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7" name="Rectangle 33"/>
            <p:cNvSpPr>
              <a:spLocks noChangeArrowheads="1"/>
            </p:cNvSpPr>
            <p:nvPr/>
          </p:nvSpPr>
          <p:spPr bwMode="auto">
            <a:xfrm>
              <a:off x="1312" y="2022"/>
              <a:ext cx="21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Chalkboard" charset="0"/>
                  <a:sym typeface="Symbol" charset="2"/>
                </a:rPr>
                <a:t></a:t>
              </a:r>
              <a:endParaRPr lang="en-US" sz="200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sp>
        <p:nvSpPr>
          <p:cNvPr id="77858" name="Freeform 34"/>
          <p:cNvSpPr>
            <a:spLocks/>
          </p:cNvSpPr>
          <p:nvPr/>
        </p:nvSpPr>
        <p:spPr bwMode="auto">
          <a:xfrm rot="-16200000">
            <a:off x="6896100" y="4359275"/>
            <a:ext cx="476250" cy="18923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59" name="Freeform 35"/>
          <p:cNvSpPr>
            <a:spLocks/>
          </p:cNvSpPr>
          <p:nvPr/>
        </p:nvSpPr>
        <p:spPr bwMode="auto">
          <a:xfrm>
            <a:off x="6248400" y="3963988"/>
            <a:ext cx="881063" cy="2354262"/>
          </a:xfrm>
          <a:custGeom>
            <a:avLst/>
            <a:gdLst/>
            <a:ahLst/>
            <a:cxnLst>
              <a:cxn ang="0">
                <a:pos x="555" y="1483"/>
              </a:cxn>
              <a:cxn ang="0">
                <a:pos x="288" y="1109"/>
              </a:cxn>
              <a:cxn ang="0">
                <a:pos x="32" y="992"/>
              </a:cxn>
              <a:cxn ang="0">
                <a:pos x="0" y="933"/>
              </a:cxn>
              <a:cxn ang="0">
                <a:pos x="0" y="0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Line 36"/>
          <p:cNvSpPr>
            <a:spLocks noChangeShapeType="1"/>
          </p:cNvSpPr>
          <p:nvPr/>
        </p:nvSpPr>
        <p:spPr bwMode="auto">
          <a:xfrm>
            <a:off x="5813425" y="4543425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1" name="Line 37"/>
          <p:cNvSpPr>
            <a:spLocks noChangeShapeType="1"/>
          </p:cNvSpPr>
          <p:nvPr/>
        </p:nvSpPr>
        <p:spPr bwMode="auto">
          <a:xfrm>
            <a:off x="8066088" y="4543425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2" name="Freeform 38"/>
          <p:cNvSpPr>
            <a:spLocks/>
          </p:cNvSpPr>
          <p:nvPr/>
        </p:nvSpPr>
        <p:spPr bwMode="auto">
          <a:xfrm rot="-5400000">
            <a:off x="6006306" y="3939382"/>
            <a:ext cx="1387475" cy="177323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3" name="Freeform 39"/>
          <p:cNvSpPr>
            <a:spLocks/>
          </p:cNvSpPr>
          <p:nvPr/>
        </p:nvSpPr>
        <p:spPr bwMode="auto">
          <a:xfrm rot="16200000" flipV="1">
            <a:off x="6872288" y="3938588"/>
            <a:ext cx="1387475" cy="177482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8129588" y="5103813"/>
            <a:ext cx="13700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7585075" y="5973763"/>
            <a:ext cx="1370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77868" name="Line 44"/>
          <p:cNvSpPr>
            <a:spLocks noChangeShapeType="1"/>
          </p:cNvSpPr>
          <p:nvPr/>
        </p:nvSpPr>
        <p:spPr bwMode="auto">
          <a:xfrm flipH="1">
            <a:off x="8542338" y="5578475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69" name="Line 45"/>
          <p:cNvSpPr>
            <a:spLocks noChangeShapeType="1"/>
          </p:cNvSpPr>
          <p:nvPr/>
        </p:nvSpPr>
        <p:spPr bwMode="auto">
          <a:xfrm flipV="1">
            <a:off x="7137400" y="3963988"/>
            <a:ext cx="0" cy="23447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94" name="Freeform 70"/>
          <p:cNvSpPr>
            <a:spLocks/>
          </p:cNvSpPr>
          <p:nvPr/>
        </p:nvSpPr>
        <p:spPr bwMode="auto">
          <a:xfrm flipH="1">
            <a:off x="7145338" y="3963988"/>
            <a:ext cx="881062" cy="2354262"/>
          </a:xfrm>
          <a:custGeom>
            <a:avLst/>
            <a:gdLst/>
            <a:ahLst/>
            <a:cxnLst>
              <a:cxn ang="0">
                <a:pos x="555" y="1483"/>
              </a:cxn>
              <a:cxn ang="0">
                <a:pos x="288" y="1109"/>
              </a:cxn>
              <a:cxn ang="0">
                <a:pos x="32" y="992"/>
              </a:cxn>
              <a:cxn ang="0">
                <a:pos x="0" y="933"/>
              </a:cxn>
              <a:cxn ang="0">
                <a:pos x="0" y="0"/>
              </a:cxn>
            </a:cxnLst>
            <a:rect l="0" t="0" r="r" b="b"/>
            <a:pathLst>
              <a:path w="555" h="1483">
                <a:moveTo>
                  <a:pt x="555" y="1483"/>
                </a:moveTo>
                <a:lnTo>
                  <a:pt x="288" y="1109"/>
                </a:lnTo>
                <a:lnTo>
                  <a:pt x="32" y="992"/>
                </a:lnTo>
                <a:lnTo>
                  <a:pt x="0" y="93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96" name="Rectangle 72"/>
          <p:cNvSpPr>
            <a:spLocks noChangeArrowheads="1"/>
          </p:cNvSpPr>
          <p:nvPr/>
        </p:nvSpPr>
        <p:spPr bwMode="auto">
          <a:xfrm>
            <a:off x="514350" y="4972050"/>
            <a:ext cx="53975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</p:txBody>
      </p:sp>
      <p:sp>
        <p:nvSpPr>
          <p:cNvPr id="77897" name="Rectangle 73"/>
          <p:cNvSpPr>
            <a:spLocks noChangeArrowheads="1"/>
          </p:cNvSpPr>
          <p:nvPr/>
        </p:nvSpPr>
        <p:spPr bwMode="auto">
          <a:xfrm>
            <a:off x="552450" y="3670300"/>
            <a:ext cx="455136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 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 doesn’t change at horizontal interfaces</a:t>
            </a:r>
          </a:p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anything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</a:t>
            </a:r>
            <a:r>
              <a:rPr lang="en-US" sz="2000">
                <a:solidFill>
                  <a:srgbClr val="0000FF"/>
                </a:solidFill>
                <a:latin typeface="Chalkboard" charset="0"/>
                <a:sym typeface="Symbol" charset="2"/>
              </a:rPr>
              <a:t>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9" name="Rectangle 125"/>
          <p:cNvSpPr>
            <a:spLocks noChangeArrowheads="1"/>
          </p:cNvSpPr>
          <p:nvPr/>
        </p:nvSpPr>
        <p:spPr bwMode="auto">
          <a:xfrm>
            <a:off x="4791075" y="2671763"/>
            <a:ext cx="3421063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87" name="Rectangle 123"/>
          <p:cNvSpPr>
            <a:spLocks noChangeArrowheads="1"/>
          </p:cNvSpPr>
          <p:nvPr/>
        </p:nvSpPr>
        <p:spPr bwMode="auto">
          <a:xfrm>
            <a:off x="5765800" y="5843588"/>
            <a:ext cx="3122613" cy="625475"/>
          </a:xfrm>
          <a:prstGeom prst="rect">
            <a:avLst/>
          </a:prstGeom>
          <a:solidFill>
            <a:srgbClr val="E8F4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88" name="Rectangle 124"/>
          <p:cNvSpPr>
            <a:spLocks noChangeArrowheads="1"/>
          </p:cNvSpPr>
          <p:nvPr/>
        </p:nvSpPr>
        <p:spPr bwMode="auto">
          <a:xfrm>
            <a:off x="5765800" y="5715000"/>
            <a:ext cx="3122613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57263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787400" y="1235075"/>
            <a:ext cx="3351213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Numerical Aperture: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NA = n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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700463" y="777875"/>
            <a:ext cx="14430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Compare: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673600" y="1235075"/>
            <a:ext cx="3351213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2000">
                <a:solidFill>
                  <a:schemeClr val="tx2"/>
                </a:solidFill>
                <a:latin typeface="Chalkboard" charset="0"/>
              </a:rPr>
              <a:t>Snell’s law:</a:t>
            </a:r>
          </a:p>
          <a:p>
            <a:pPr algn="ctr">
              <a:tabLst>
                <a:tab pos="571500" algn="l"/>
              </a:tabLst>
            </a:pPr>
            <a:r>
              <a:rPr lang="en-US">
                <a:solidFill>
                  <a:srgbClr val="0000FF"/>
                </a:solidFill>
                <a:latin typeface="Chalkboard" charset="0"/>
              </a:rPr>
              <a:t>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1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 = n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 sin(</a:t>
            </a:r>
            <a:r>
              <a:rPr lang="en-US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baseline="-25000">
                <a:solidFill>
                  <a:srgbClr val="0000FF"/>
                </a:solidFill>
                <a:latin typeface="Chalkboard" charset="0"/>
              </a:rPr>
              <a:t>2</a:t>
            </a:r>
            <a:r>
              <a:rPr lang="en-US">
                <a:solidFill>
                  <a:srgbClr val="0000FF"/>
                </a:solidFill>
                <a:latin typeface="Chalkboard" charset="0"/>
              </a:rPr>
              <a:t>)</a:t>
            </a:r>
          </a:p>
        </p:txBody>
      </p:sp>
      <p:sp>
        <p:nvSpPr>
          <p:cNvPr id="11313" name="Freeform 49"/>
          <p:cNvSpPr>
            <a:spLocks/>
          </p:cNvSpPr>
          <p:nvPr/>
        </p:nvSpPr>
        <p:spPr bwMode="auto">
          <a:xfrm>
            <a:off x="5570538" y="2146300"/>
            <a:ext cx="1447800" cy="1319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395"/>
              </a:cxn>
              <a:cxn ang="0">
                <a:pos x="912" y="976"/>
              </a:cxn>
            </a:cxnLst>
            <a:rect l="0" t="0" r="r" b="b"/>
            <a:pathLst>
              <a:path w="912" h="976">
                <a:moveTo>
                  <a:pt x="0" y="0"/>
                </a:moveTo>
                <a:lnTo>
                  <a:pt x="576" y="395"/>
                </a:lnTo>
                <a:lnTo>
                  <a:pt x="912" y="97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6494463" y="2081213"/>
            <a:ext cx="0" cy="13414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52"/>
          <p:cNvSpPr>
            <a:spLocks noChangeArrowheads="1"/>
          </p:cNvSpPr>
          <p:nvPr/>
        </p:nvSpPr>
        <p:spPr bwMode="auto">
          <a:xfrm>
            <a:off x="6011863" y="2132013"/>
            <a:ext cx="37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1</a:t>
            </a:r>
          </a:p>
        </p:txBody>
      </p:sp>
      <p:sp>
        <p:nvSpPr>
          <p:cNvPr id="11315" name="Arc 51"/>
          <p:cNvSpPr>
            <a:spLocks/>
          </p:cNvSpPr>
          <p:nvPr/>
        </p:nvSpPr>
        <p:spPr bwMode="auto">
          <a:xfrm rot="-5400000">
            <a:off x="6241257" y="2421731"/>
            <a:ext cx="255588" cy="257175"/>
          </a:xfrm>
          <a:custGeom>
            <a:avLst/>
            <a:gdLst>
              <a:gd name="G0" fmla="+- 0 0 0"/>
              <a:gd name="G1" fmla="+- 18334 0 0"/>
              <a:gd name="G2" fmla="+- 21600 0 0"/>
              <a:gd name="T0" fmla="*/ 11419 w 21583"/>
              <a:gd name="T1" fmla="*/ 0 h 18334"/>
              <a:gd name="T2" fmla="*/ 21583 w 21583"/>
              <a:gd name="T3" fmla="*/ 17478 h 18334"/>
              <a:gd name="T4" fmla="*/ 0 w 21583"/>
              <a:gd name="T5" fmla="*/ 18334 h 18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3" h="18334" fill="none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</a:path>
              <a:path w="21583" h="18334" stroke="0" extrusionOk="0">
                <a:moveTo>
                  <a:pt x="11419" y="-1"/>
                </a:moveTo>
                <a:cubicBezTo>
                  <a:pt x="17493" y="3782"/>
                  <a:pt x="21299" y="10327"/>
                  <a:pt x="21583" y="17477"/>
                </a:cubicBezTo>
                <a:lnTo>
                  <a:pt x="0" y="1833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7" name="Arc 53"/>
          <p:cNvSpPr>
            <a:spLocks/>
          </p:cNvSpPr>
          <p:nvPr/>
        </p:nvSpPr>
        <p:spPr bwMode="auto">
          <a:xfrm rot="-16200000">
            <a:off x="6445250" y="2736850"/>
            <a:ext cx="255588" cy="141288"/>
          </a:xfrm>
          <a:custGeom>
            <a:avLst/>
            <a:gdLst>
              <a:gd name="G0" fmla="+- 0 0 0"/>
              <a:gd name="G1" fmla="+- 10153 0 0"/>
              <a:gd name="G2" fmla="+- 21600 0 0"/>
              <a:gd name="T0" fmla="*/ 19064 w 21599"/>
              <a:gd name="T1" fmla="*/ 0 h 10153"/>
              <a:gd name="T2" fmla="*/ 21599 w 21599"/>
              <a:gd name="T3" fmla="*/ 9958 h 10153"/>
              <a:gd name="T4" fmla="*/ 0 w 21599"/>
              <a:gd name="T5" fmla="*/ 10153 h 10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10153" fill="none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</a:path>
              <a:path w="21599" h="10153" stroke="0" extrusionOk="0">
                <a:moveTo>
                  <a:pt x="19064" y="-1"/>
                </a:moveTo>
                <a:cubicBezTo>
                  <a:pt x="20698" y="3066"/>
                  <a:pt x="21567" y="6482"/>
                  <a:pt x="21599" y="9957"/>
                </a:cubicBezTo>
                <a:lnTo>
                  <a:pt x="0" y="10153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Rectangle 54"/>
          <p:cNvSpPr>
            <a:spLocks noChangeArrowheads="1"/>
          </p:cNvSpPr>
          <p:nvPr/>
        </p:nvSpPr>
        <p:spPr bwMode="auto">
          <a:xfrm>
            <a:off x="6470650" y="297815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 baseline="-25000">
                <a:solidFill>
                  <a:schemeClr val="tx2"/>
                </a:solidFill>
                <a:latin typeface="Chalkboard" charset="0"/>
              </a:rPr>
              <a:t>2</a:t>
            </a:r>
          </a:p>
        </p:txBody>
      </p:sp>
      <p:sp>
        <p:nvSpPr>
          <p:cNvPr id="11320" name="Rectangle 56"/>
          <p:cNvSpPr>
            <a:spLocks noChangeArrowheads="1"/>
          </p:cNvSpPr>
          <p:nvPr/>
        </p:nvSpPr>
        <p:spPr bwMode="auto">
          <a:xfrm>
            <a:off x="552450" y="3670300"/>
            <a:ext cx="455136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 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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 doesn’t change at horizontal interfaces</a:t>
            </a:r>
          </a:p>
          <a:p>
            <a:pPr marL="228600" indent="-228600">
              <a:buFont typeface="Times" charset="0"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sin(</a:t>
            </a:r>
            <a:r>
              <a:rPr lang="en-US" sz="2000">
                <a:solidFill>
                  <a:srgbClr val="0000FF"/>
                </a:solidFill>
                <a:latin typeface="Helvetica Neue" charset="0"/>
                <a:sym typeface="Symbol" charset="2"/>
              </a:rPr>
              <a:t>anything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) </a:t>
            </a:r>
            <a:r>
              <a:rPr lang="en-US" sz="2000">
                <a:solidFill>
                  <a:srgbClr val="0000FF"/>
                </a:solidFill>
                <a:latin typeface="Chalkboard" charset="0"/>
                <a:sym typeface="Symbol" charset="2"/>
              </a:rPr>
              <a:t>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1</a:t>
            </a:r>
          </a:p>
        </p:txBody>
      </p:sp>
      <p:sp>
        <p:nvSpPr>
          <p:cNvPr id="11321" name="Rectangle 57"/>
          <p:cNvSpPr>
            <a:spLocks noChangeArrowheads="1"/>
          </p:cNvSpPr>
          <p:nvPr/>
        </p:nvSpPr>
        <p:spPr bwMode="auto">
          <a:xfrm>
            <a:off x="514350" y="4972050"/>
            <a:ext cx="5397500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  <a:p>
            <a:pPr marL="398463" indent="-398463">
              <a:buFont typeface="Symbol" charset="2"/>
              <a:buChar char="Þ"/>
            </a:pPr>
            <a:r>
              <a:rPr lang="en-US" sz="2000">
                <a:solidFill>
                  <a:srgbClr val="FF0000"/>
                </a:solidFill>
                <a:latin typeface="Chalkboard" charset="0"/>
              </a:rPr>
              <a:t>NA &gt;1 requires </a:t>
            </a:r>
            <a:r>
              <a:rPr lang="en-US" sz="2000" b="1" i="1">
                <a:solidFill>
                  <a:srgbClr val="FF0000"/>
                </a:solidFill>
                <a:latin typeface="Chalkboard" charset="0"/>
              </a:rPr>
              <a:t>fluid immersion</a:t>
            </a:r>
            <a:endParaRPr lang="en-US" sz="2000">
              <a:solidFill>
                <a:srgbClr val="0000FF"/>
              </a:solidFill>
              <a:latin typeface="Chalkboard" charset="0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524000" y="2143125"/>
            <a:ext cx="1706563" cy="1422400"/>
            <a:chOff x="960" y="1446"/>
            <a:chExt cx="1075" cy="896"/>
          </a:xfrm>
        </p:grpSpPr>
        <p:sp>
          <p:nvSpPr>
            <p:cNvPr id="11293" name="Freeform 29"/>
            <p:cNvSpPr>
              <a:spLocks/>
            </p:cNvSpPr>
            <p:nvPr/>
          </p:nvSpPr>
          <p:spPr bwMode="auto">
            <a:xfrm rot="-16200000">
              <a:off x="1400" y="1573"/>
              <a:ext cx="194" cy="77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 rot="-5400000">
              <a:off x="871" y="1712"/>
              <a:ext cx="896" cy="363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311" y="0"/>
                </a:cxn>
                <a:cxn ang="0">
                  <a:pos x="896" y="1"/>
                </a:cxn>
              </a:cxnLst>
              <a:rect l="0" t="0" r="r" b="b"/>
              <a:pathLst>
                <a:path w="896" h="363">
                  <a:moveTo>
                    <a:pt x="0" y="363"/>
                  </a:moveTo>
                  <a:lnTo>
                    <a:pt x="311" y="0"/>
                  </a:lnTo>
                  <a:lnTo>
                    <a:pt x="896" y="1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 rot="-5400000">
              <a:off x="1229" y="1723"/>
              <a:ext cx="890" cy="3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2" y="345"/>
                </a:cxn>
                <a:cxn ang="0">
                  <a:pos x="890" y="347"/>
                </a:cxn>
              </a:cxnLst>
              <a:rect l="0" t="0" r="r" b="b"/>
              <a:pathLst>
                <a:path w="890" h="347">
                  <a:moveTo>
                    <a:pt x="0" y="0"/>
                  </a:moveTo>
                  <a:lnTo>
                    <a:pt x="312" y="345"/>
                  </a:lnTo>
                  <a:lnTo>
                    <a:pt x="890" y="34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Line 33"/>
            <p:cNvSpPr>
              <a:spLocks noChangeShapeType="1"/>
            </p:cNvSpPr>
            <p:nvPr/>
          </p:nvSpPr>
          <p:spPr bwMode="auto">
            <a:xfrm>
              <a:off x="960" y="1648"/>
              <a:ext cx="1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8" name="Line 34"/>
            <p:cNvSpPr>
              <a:spLocks noChangeShapeType="1"/>
            </p:cNvSpPr>
            <p:nvPr/>
          </p:nvSpPr>
          <p:spPr bwMode="auto">
            <a:xfrm>
              <a:off x="1876" y="1648"/>
              <a:ext cx="15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 rot="-5400000">
              <a:off x="1039" y="1402"/>
              <a:ext cx="564" cy="721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0" name="Freeform 36"/>
            <p:cNvSpPr>
              <a:spLocks/>
            </p:cNvSpPr>
            <p:nvPr/>
          </p:nvSpPr>
          <p:spPr bwMode="auto">
            <a:xfrm rot="16200000" flipV="1">
              <a:off x="1391" y="1402"/>
              <a:ext cx="564" cy="722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384" y="0"/>
                </a:cxn>
                <a:cxn ang="0">
                  <a:pos x="384" y="491"/>
                </a:cxn>
              </a:cxnLst>
              <a:rect l="0" t="0" r="r" b="b"/>
              <a:pathLst>
                <a:path w="384" h="491">
                  <a:moveTo>
                    <a:pt x="0" y="96"/>
                  </a:moveTo>
                  <a:lnTo>
                    <a:pt x="96" y="0"/>
                  </a:lnTo>
                  <a:lnTo>
                    <a:pt x="384" y="0"/>
                  </a:lnTo>
                  <a:lnTo>
                    <a:pt x="384" y="4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rot="-5400000">
              <a:off x="1058" y="1892"/>
              <a:ext cx="8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3" name="Arc 39"/>
            <p:cNvSpPr>
              <a:spLocks/>
            </p:cNvSpPr>
            <p:nvPr/>
          </p:nvSpPr>
          <p:spPr bwMode="auto">
            <a:xfrm rot="-5400000">
              <a:off x="1392" y="2228"/>
              <a:ext cx="123" cy="94"/>
            </a:xfrm>
            <a:custGeom>
              <a:avLst/>
              <a:gdLst>
                <a:gd name="G0" fmla="+- 0 0 0"/>
                <a:gd name="G1" fmla="+- 16530 0 0"/>
                <a:gd name="G2" fmla="+- 21600 0 0"/>
                <a:gd name="T0" fmla="*/ 13903 w 21600"/>
                <a:gd name="T1" fmla="*/ 0 h 16530"/>
                <a:gd name="T2" fmla="*/ 21600 w 21600"/>
                <a:gd name="T3" fmla="*/ 16530 h 16530"/>
                <a:gd name="T4" fmla="*/ 0 w 21600"/>
                <a:gd name="T5" fmla="*/ 16530 h 16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530" fill="none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</a:path>
                <a:path w="21600" h="16530" stroke="0" extrusionOk="0">
                  <a:moveTo>
                    <a:pt x="13903" y="-1"/>
                  </a:moveTo>
                  <a:cubicBezTo>
                    <a:pt x="18782" y="4103"/>
                    <a:pt x="21600" y="10153"/>
                    <a:pt x="21600" y="16530"/>
                  </a:cubicBezTo>
                  <a:lnTo>
                    <a:pt x="0" y="165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4" name="Rectangle 40"/>
            <p:cNvSpPr>
              <a:spLocks noChangeArrowheads="1"/>
            </p:cNvSpPr>
            <p:nvPr/>
          </p:nvSpPr>
          <p:spPr bwMode="auto">
            <a:xfrm>
              <a:off x="1312" y="2022"/>
              <a:ext cx="21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Chalkboard" charset="0"/>
                  <a:sym typeface="Symbol" charset="2"/>
                </a:rPr>
                <a:t></a:t>
              </a:r>
              <a:endParaRPr lang="en-US" sz="2000">
                <a:solidFill>
                  <a:schemeClr val="tx2"/>
                </a:solidFill>
                <a:latin typeface="Chalkboard" charset="0"/>
              </a:endParaRPr>
            </a:p>
          </p:txBody>
        </p:sp>
      </p:grpSp>
      <p:sp>
        <p:nvSpPr>
          <p:cNvPr id="11365" name="Rectangle 101"/>
          <p:cNvSpPr>
            <a:spLocks noChangeArrowheads="1"/>
          </p:cNvSpPr>
          <p:nvPr/>
        </p:nvSpPr>
        <p:spPr bwMode="auto">
          <a:xfrm>
            <a:off x="6748463" y="5961063"/>
            <a:ext cx="846137" cy="423862"/>
          </a:xfrm>
          <a:prstGeom prst="rect">
            <a:avLst/>
          </a:prstGeom>
          <a:solidFill>
            <a:srgbClr val="E8F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27" name="Freeform 63"/>
          <p:cNvSpPr>
            <a:spLocks/>
          </p:cNvSpPr>
          <p:nvPr/>
        </p:nvSpPr>
        <p:spPr bwMode="auto">
          <a:xfrm rot="-16200000">
            <a:off x="6896100" y="4359275"/>
            <a:ext cx="476250" cy="18923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30" name="Line 66"/>
          <p:cNvSpPr>
            <a:spLocks noChangeShapeType="1"/>
          </p:cNvSpPr>
          <p:nvPr/>
        </p:nvSpPr>
        <p:spPr bwMode="auto">
          <a:xfrm>
            <a:off x="5813425" y="4543425"/>
            <a:ext cx="398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31" name="Line 67"/>
          <p:cNvSpPr>
            <a:spLocks noChangeShapeType="1"/>
          </p:cNvSpPr>
          <p:nvPr/>
        </p:nvSpPr>
        <p:spPr bwMode="auto">
          <a:xfrm>
            <a:off x="8066088" y="4543425"/>
            <a:ext cx="390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32" name="Freeform 68"/>
          <p:cNvSpPr>
            <a:spLocks/>
          </p:cNvSpPr>
          <p:nvPr/>
        </p:nvSpPr>
        <p:spPr bwMode="auto">
          <a:xfrm rot="-5400000">
            <a:off x="6006306" y="3939382"/>
            <a:ext cx="1387475" cy="177323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33" name="Freeform 69"/>
          <p:cNvSpPr>
            <a:spLocks/>
          </p:cNvSpPr>
          <p:nvPr/>
        </p:nvSpPr>
        <p:spPr bwMode="auto">
          <a:xfrm rot="16200000" flipV="1">
            <a:off x="6872288" y="3938588"/>
            <a:ext cx="1387475" cy="177482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54" name="Rectangle 90"/>
          <p:cNvSpPr>
            <a:spLocks noChangeArrowheads="1"/>
          </p:cNvSpPr>
          <p:nvPr/>
        </p:nvSpPr>
        <p:spPr bwMode="auto">
          <a:xfrm>
            <a:off x="8129588" y="5103813"/>
            <a:ext cx="13700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Cover</a:t>
            </a:r>
          </a:p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glass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55" name="Rectangle 91"/>
          <p:cNvSpPr>
            <a:spLocks noChangeArrowheads="1"/>
          </p:cNvSpPr>
          <p:nvPr/>
        </p:nvSpPr>
        <p:spPr bwMode="auto">
          <a:xfrm>
            <a:off x="7585075" y="5973763"/>
            <a:ext cx="1370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Sample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59" name="Line 95"/>
          <p:cNvSpPr>
            <a:spLocks noChangeShapeType="1"/>
          </p:cNvSpPr>
          <p:nvPr/>
        </p:nvSpPr>
        <p:spPr bwMode="auto">
          <a:xfrm flipH="1">
            <a:off x="8542338" y="5578475"/>
            <a:ext cx="19685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1" name="Freeform 97"/>
          <p:cNvSpPr>
            <a:spLocks/>
          </p:cNvSpPr>
          <p:nvPr/>
        </p:nvSpPr>
        <p:spPr bwMode="auto">
          <a:xfrm>
            <a:off x="6223000" y="5537200"/>
            <a:ext cx="1811338" cy="177800"/>
          </a:xfrm>
          <a:custGeom>
            <a:avLst/>
            <a:gdLst/>
            <a:ahLst/>
            <a:cxnLst>
              <a:cxn ang="0">
                <a:pos x="5" y="6"/>
              </a:cxn>
              <a:cxn ang="0">
                <a:pos x="1141" y="0"/>
              </a:cxn>
              <a:cxn ang="0">
                <a:pos x="1141" y="107"/>
              </a:cxn>
              <a:cxn ang="0">
                <a:pos x="0" y="107"/>
              </a:cxn>
              <a:cxn ang="0">
                <a:pos x="5" y="6"/>
              </a:cxn>
            </a:cxnLst>
            <a:rect l="0" t="0" r="r" b="b"/>
            <a:pathLst>
              <a:path w="1141" h="107">
                <a:moveTo>
                  <a:pt x="5" y="6"/>
                </a:moveTo>
                <a:lnTo>
                  <a:pt x="1141" y="0"/>
                </a:lnTo>
                <a:cubicBezTo>
                  <a:pt x="1141" y="0"/>
                  <a:pt x="1117" y="56"/>
                  <a:pt x="1141" y="107"/>
                </a:cubicBezTo>
                <a:cubicBezTo>
                  <a:pt x="187" y="107"/>
                  <a:pt x="565" y="107"/>
                  <a:pt x="0" y="107"/>
                </a:cubicBezTo>
                <a:cubicBezTo>
                  <a:pt x="37" y="70"/>
                  <a:pt x="5" y="6"/>
                  <a:pt x="5" y="6"/>
                </a:cubicBezTo>
                <a:close/>
              </a:path>
            </a:pathLst>
          </a:custGeom>
          <a:solidFill>
            <a:srgbClr val="EEFE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58" name="Freeform 94"/>
          <p:cNvSpPr>
            <a:spLocks/>
          </p:cNvSpPr>
          <p:nvPr/>
        </p:nvSpPr>
        <p:spPr bwMode="auto">
          <a:xfrm>
            <a:off x="6248400" y="3962400"/>
            <a:ext cx="889000" cy="1989138"/>
          </a:xfrm>
          <a:custGeom>
            <a:avLst/>
            <a:gdLst/>
            <a:ahLst/>
            <a:cxnLst>
              <a:cxn ang="0">
                <a:pos x="560" y="1253"/>
              </a:cxn>
              <a:cxn ang="0">
                <a:pos x="0" y="939"/>
              </a:cxn>
              <a:cxn ang="0">
                <a:pos x="0" y="0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2" name="Rectangle 98"/>
          <p:cNvSpPr>
            <a:spLocks noChangeArrowheads="1"/>
          </p:cNvSpPr>
          <p:nvPr/>
        </p:nvSpPr>
        <p:spPr bwMode="auto">
          <a:xfrm>
            <a:off x="4573588" y="5076825"/>
            <a:ext cx="13700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tabLst>
                <a:tab pos="571500" algn="l"/>
              </a:tabLst>
            </a:pPr>
            <a:r>
              <a:rPr lang="en-US" sz="1400">
                <a:solidFill>
                  <a:schemeClr val="tx2"/>
                </a:solidFill>
                <a:latin typeface="Helvetica Neue" charset="0"/>
              </a:rPr>
              <a:t>Immersion fluid</a:t>
            </a:r>
            <a:endParaRPr lang="en-US" sz="1400">
              <a:solidFill>
                <a:srgbClr val="0000FF"/>
              </a:solidFill>
              <a:latin typeface="Helvetica Neue" charset="0"/>
            </a:endParaRPr>
          </a:p>
        </p:txBody>
      </p:sp>
      <p:sp>
        <p:nvSpPr>
          <p:cNvPr id="11363" name="Line 99"/>
          <p:cNvSpPr>
            <a:spLocks noChangeShapeType="1"/>
          </p:cNvSpPr>
          <p:nvPr/>
        </p:nvSpPr>
        <p:spPr bwMode="auto">
          <a:xfrm>
            <a:off x="5510213" y="5426075"/>
            <a:ext cx="8064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0" name="Line 96"/>
          <p:cNvSpPr>
            <a:spLocks noChangeShapeType="1"/>
          </p:cNvSpPr>
          <p:nvPr/>
        </p:nvSpPr>
        <p:spPr bwMode="auto">
          <a:xfrm flipV="1">
            <a:off x="7137400" y="3962400"/>
            <a:ext cx="0" cy="19891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90" name="Freeform 126"/>
          <p:cNvSpPr>
            <a:spLocks/>
          </p:cNvSpPr>
          <p:nvPr/>
        </p:nvSpPr>
        <p:spPr bwMode="auto">
          <a:xfrm flipH="1">
            <a:off x="7140575" y="3962400"/>
            <a:ext cx="889000" cy="1989138"/>
          </a:xfrm>
          <a:custGeom>
            <a:avLst/>
            <a:gdLst/>
            <a:ahLst/>
            <a:cxnLst>
              <a:cxn ang="0">
                <a:pos x="560" y="1253"/>
              </a:cxn>
              <a:cxn ang="0">
                <a:pos x="0" y="939"/>
              </a:cxn>
              <a:cxn ang="0">
                <a:pos x="0" y="0"/>
              </a:cxn>
            </a:cxnLst>
            <a:rect l="0" t="0" r="r" b="b"/>
            <a:pathLst>
              <a:path w="560" h="1253">
                <a:moveTo>
                  <a:pt x="560" y="1253"/>
                </a:moveTo>
                <a:lnTo>
                  <a:pt x="0" y="93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Immersion Objectives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313" y="1189038"/>
            <a:ext cx="42545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867275" y="3322638"/>
            <a:ext cx="371157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Oil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1.515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 b="1">
                <a:solidFill>
                  <a:srgbClr val="0000FF"/>
                </a:solidFill>
                <a:latin typeface="Chalkboard" charset="0"/>
              </a:rPr>
              <a:t>1.4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 (1.45–1.49 for TIRF)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Glycerol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1.45  (85%)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1.35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   (Leica)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Water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1.33 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1.2</a:t>
            </a:r>
          </a:p>
        </p:txBody>
      </p:sp>
      <p:sp>
        <p:nvSpPr>
          <p:cNvPr id="76822" name="Rectangle 22"/>
          <p:cNvSpPr>
            <a:spLocks noChangeArrowheads="1"/>
          </p:cNvSpPr>
          <p:nvPr/>
        </p:nvSpPr>
        <p:spPr bwMode="auto">
          <a:xfrm>
            <a:off x="1822225" y="3343070"/>
            <a:ext cx="25415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halkboard" charset="0"/>
              </a:rPr>
              <a:t>NA can approach</a:t>
            </a:r>
          </a:p>
          <a:p>
            <a:r>
              <a:rPr lang="en-US" dirty="0">
                <a:solidFill>
                  <a:srgbClr val="0000FF"/>
                </a:solidFill>
                <a:latin typeface="Chalkboard" charset="0"/>
              </a:rPr>
              <a:t>the index of the</a:t>
            </a:r>
          </a:p>
          <a:p>
            <a:r>
              <a:rPr lang="en-US" dirty="0">
                <a:solidFill>
                  <a:srgbClr val="0000FF"/>
                </a:solidFill>
                <a:latin typeface="Chalkboard" charset="0"/>
              </a:rPr>
              <a:t>immersion fluid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b="0">
                <a:solidFill>
                  <a:srgbClr val="0000FF"/>
                </a:solidFill>
              </a:rPr>
              <a:t>Objective Types</a:t>
            </a:r>
            <a:endParaRPr lang="en-US" b="0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94250" y="1473200"/>
            <a:ext cx="4349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Field flatness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Plan or not</a:t>
            </a:r>
            <a:endParaRPr lang="en-US" sz="2000" b="1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Phase rings for phase contrast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Positive or negative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Diameter of ring (number)</a:t>
            </a: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Special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Strain free for Polarization or DIC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Features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Correction collar for spherical aberration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Iris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Spring-loaded front end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Lockable front end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8650" y="3136900"/>
            <a:ext cx="3062288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Basic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Magnification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Numerical Aperture (NA)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Infinite or finite conjugate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Cover slip thickness if any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Immersion fluid if any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class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Achromat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Fluor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Apochromat</a:t>
            </a:r>
          </a:p>
        </p:txBody>
      </p:sp>
      <p:grpSp>
        <p:nvGrpSpPr>
          <p:cNvPr id="47115" name="Group 11"/>
          <p:cNvGrpSpPr>
            <a:grpSpLocks/>
          </p:cNvGrpSpPr>
          <p:nvPr/>
        </p:nvGrpSpPr>
        <p:grpSpPr bwMode="auto">
          <a:xfrm>
            <a:off x="136525" y="-144463"/>
            <a:ext cx="3124200" cy="3106738"/>
            <a:chOff x="236" y="112"/>
            <a:chExt cx="1497" cy="1488"/>
          </a:xfrm>
        </p:grpSpPr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" y="181"/>
              <a:ext cx="1497" cy="1376"/>
            </a:xfrm>
            <a:prstGeom prst="rect">
              <a:avLst/>
            </a:prstGeom>
            <a:noFill/>
          </p:spPr>
        </p:pic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731" y="1456"/>
              <a:ext cx="48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352" y="112"/>
              <a:ext cx="1206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13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Douglas B. Murphy “Fundamentals of Light Microscopy and Electronic Imaging”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James Pawley, Ed. “Handbook of Biological Confocal Microscopy, 3rd ed.”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Arial" charset="0"/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Ron Vale /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Electromagnetic Waves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089025" y="1951038"/>
            <a:ext cx="7321550" cy="4167187"/>
            <a:chOff x="686" y="1229"/>
            <a:chExt cx="4612" cy="2625"/>
          </a:xfrm>
        </p:grpSpPr>
        <p:pic>
          <p:nvPicPr>
            <p:cNvPr id="10253" name="Picture 13" descr="EM spectrum.gif                                                001F1E40Mats Gustafsson                BC2CE792: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6" y="1229"/>
              <a:ext cx="4612" cy="2625"/>
            </a:xfrm>
            <a:prstGeom prst="rect">
              <a:avLst/>
            </a:prstGeom>
            <a:noFill/>
          </p:spPr>
        </p:pic>
        <p:sp>
          <p:nvSpPr>
            <p:cNvPr id="10255" name="Rectangle 15"/>
            <p:cNvSpPr>
              <a:spLocks noChangeArrowheads="1"/>
            </p:cNvSpPr>
            <p:nvPr/>
          </p:nvSpPr>
          <p:spPr bwMode="auto">
            <a:xfrm>
              <a:off x="982" y="3462"/>
              <a:ext cx="3932" cy="3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875"/>
            <a:ext cx="7772400" cy="796925"/>
          </a:xfrm>
        </p:spPr>
        <p:txBody>
          <a:bodyPr/>
          <a:lstStyle/>
          <a:p>
            <a:r>
              <a:rPr lang="en-US" sz="3200"/>
              <a:t>Waves vs. Photons vs. Rays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000" y="1465263"/>
            <a:ext cx="7924800" cy="4335462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en-US"/>
              <a:t>Quantum wave-particle duality</a:t>
            </a:r>
          </a:p>
          <a:p>
            <a:pPr>
              <a:lnSpc>
                <a:spcPct val="180000"/>
              </a:lnSpc>
            </a:pPr>
            <a:r>
              <a:rPr lang="en-US"/>
              <a:t>Rays: photon trajectories</a:t>
            </a:r>
          </a:p>
          <a:p>
            <a:pPr>
              <a:spcBef>
                <a:spcPct val="70000"/>
              </a:spcBef>
            </a:pPr>
            <a:r>
              <a:rPr lang="en-US"/>
              <a:t>Rays: propagation direction of waves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85800" y="3546475"/>
            <a:ext cx="7772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endParaRPr lang="en-US" sz="3200" b="1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09600" y="4419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</a:pPr>
            <a:endParaRPr lang="en-US">
              <a:latin typeface="Chalkboard" charset="0"/>
            </a:endParaRPr>
          </a:p>
        </p:txBody>
      </p: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2403475" y="3825875"/>
            <a:ext cx="3654425" cy="2803525"/>
            <a:chOff x="608" y="1156"/>
            <a:chExt cx="2302" cy="1766"/>
          </a:xfrm>
        </p:grpSpPr>
        <p:pic>
          <p:nvPicPr>
            <p:cNvPr id="3072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" y="1297"/>
              <a:ext cx="2235" cy="1589"/>
            </a:xfrm>
            <a:prstGeom prst="rect">
              <a:avLst/>
            </a:prstGeom>
            <a:noFill/>
          </p:spPr>
        </p:pic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608" y="2650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Rectangle 11"/>
            <p:cNvSpPr>
              <a:spLocks noChangeArrowheads="1"/>
            </p:cNvSpPr>
            <p:nvPr/>
          </p:nvSpPr>
          <p:spPr bwMode="auto">
            <a:xfrm>
              <a:off x="1056" y="1156"/>
              <a:ext cx="1328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0" name="Arc 18"/>
          <p:cNvSpPr>
            <a:spLocks/>
          </p:cNvSpPr>
          <p:nvPr/>
        </p:nvSpPr>
        <p:spPr bwMode="auto">
          <a:xfrm rot="2700000">
            <a:off x="2578100" y="4224338"/>
            <a:ext cx="2057400" cy="241300"/>
          </a:xfrm>
          <a:custGeom>
            <a:avLst/>
            <a:gdLst>
              <a:gd name="G0" fmla="+- 0 0 0"/>
              <a:gd name="G1" fmla="+- 2525 0 0"/>
              <a:gd name="G2" fmla="+- 21600 0 0"/>
              <a:gd name="T0" fmla="*/ 21451 w 21600"/>
              <a:gd name="T1" fmla="*/ 0 h 2525"/>
              <a:gd name="T2" fmla="*/ 21600 w 21600"/>
              <a:gd name="T3" fmla="*/ 2525 h 2525"/>
              <a:gd name="T4" fmla="*/ 0 w 21600"/>
              <a:gd name="T5" fmla="*/ 2525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25" fill="none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</a:path>
              <a:path w="21600" h="2525" stroke="0" extrusionOk="0">
                <a:moveTo>
                  <a:pt x="21451" y="-1"/>
                </a:moveTo>
                <a:cubicBezTo>
                  <a:pt x="21550" y="837"/>
                  <a:pt x="21600" y="1681"/>
                  <a:pt x="21600" y="2525"/>
                </a:cubicBezTo>
                <a:lnTo>
                  <a:pt x="0" y="252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Arc 21"/>
          <p:cNvSpPr>
            <a:spLocks/>
          </p:cNvSpPr>
          <p:nvPr/>
        </p:nvSpPr>
        <p:spPr bwMode="auto">
          <a:xfrm rot="2700000">
            <a:off x="2968625" y="3284538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Arc 22"/>
          <p:cNvSpPr>
            <a:spLocks/>
          </p:cNvSpPr>
          <p:nvPr/>
        </p:nvSpPr>
        <p:spPr bwMode="auto">
          <a:xfrm rot="2700000">
            <a:off x="3000375" y="3208338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Arc 23"/>
          <p:cNvSpPr>
            <a:spLocks/>
          </p:cNvSpPr>
          <p:nvPr/>
        </p:nvSpPr>
        <p:spPr bwMode="auto">
          <a:xfrm rot="2700000">
            <a:off x="3032125" y="3132138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Arc 24"/>
          <p:cNvSpPr>
            <a:spLocks/>
          </p:cNvSpPr>
          <p:nvPr/>
        </p:nvSpPr>
        <p:spPr bwMode="auto">
          <a:xfrm rot="2700000">
            <a:off x="3063875" y="3055938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Arc 25"/>
          <p:cNvSpPr>
            <a:spLocks/>
          </p:cNvSpPr>
          <p:nvPr/>
        </p:nvSpPr>
        <p:spPr bwMode="auto">
          <a:xfrm rot="2700000">
            <a:off x="3157538" y="2827338"/>
            <a:ext cx="1752600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Arc 26"/>
          <p:cNvSpPr>
            <a:spLocks/>
          </p:cNvSpPr>
          <p:nvPr/>
        </p:nvSpPr>
        <p:spPr bwMode="auto">
          <a:xfrm rot="2700000">
            <a:off x="3094038" y="2979738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Arc 27"/>
          <p:cNvSpPr>
            <a:spLocks/>
          </p:cNvSpPr>
          <p:nvPr/>
        </p:nvSpPr>
        <p:spPr bwMode="auto">
          <a:xfrm rot="2700000">
            <a:off x="3189288" y="2751138"/>
            <a:ext cx="1905000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0" name="Arc 28"/>
          <p:cNvSpPr>
            <a:spLocks/>
          </p:cNvSpPr>
          <p:nvPr/>
        </p:nvSpPr>
        <p:spPr bwMode="auto">
          <a:xfrm rot="2700000">
            <a:off x="3125788" y="2903538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2" name="Rectangle 80"/>
          <p:cNvSpPr>
            <a:spLocks noChangeArrowheads="1"/>
          </p:cNvSpPr>
          <p:nvPr/>
        </p:nvSpPr>
        <p:spPr bwMode="auto">
          <a:xfrm>
            <a:off x="3194050" y="2811463"/>
            <a:ext cx="304800" cy="1828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Rays are perpendicular to wavefronts</a:t>
            </a:r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 rot="2700000" flipH="1" flipV="1">
            <a:off x="27987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 rot="2700000" flipH="1" flipV="1">
            <a:off x="26892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 rot="2700000" flipH="1" flipV="1">
            <a:off x="25796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rot="2700000" flipH="1" flipV="1">
            <a:off x="24701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 rot="2700000" flipH="1" flipV="1">
            <a:off x="236061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rot="2700000" flipH="1" flipV="1">
            <a:off x="225107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rot="2700000" flipH="1" flipV="1">
            <a:off x="214153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rot="2700000" flipH="1" flipV="1">
            <a:off x="20320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 rot="2700000" flipH="1" flipV="1">
            <a:off x="1922463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rot="2700000" flipH="1" flipV="1">
            <a:off x="1812925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 rot="2700000" flipH="1" flipV="1">
            <a:off x="1703388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 rot="2700000" flipH="1" flipV="1">
            <a:off x="159385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84" name="Line 32"/>
          <p:cNvSpPr>
            <a:spLocks noChangeShapeType="1"/>
          </p:cNvSpPr>
          <p:nvPr/>
        </p:nvSpPr>
        <p:spPr bwMode="auto">
          <a:xfrm rot="2700000" flipH="1" flipV="1">
            <a:off x="2908300" y="3167063"/>
            <a:ext cx="936625" cy="936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19" name="Freeform 67"/>
          <p:cNvSpPr>
            <a:spLocks/>
          </p:cNvSpPr>
          <p:nvPr/>
        </p:nvSpPr>
        <p:spPr bwMode="auto">
          <a:xfrm>
            <a:off x="3284538" y="2735263"/>
            <a:ext cx="304800" cy="1905000"/>
          </a:xfrm>
          <a:custGeom>
            <a:avLst/>
            <a:gdLst/>
            <a:ahLst/>
            <a:cxnLst>
              <a:cxn ang="0">
                <a:pos x="384" y="0"/>
              </a:cxn>
              <a:cxn ang="0">
                <a:pos x="0" y="0"/>
              </a:cxn>
              <a:cxn ang="0">
                <a:pos x="0" y="1200"/>
              </a:cxn>
              <a:cxn ang="0">
                <a:pos x="384" y="1200"/>
              </a:cxn>
              <a:cxn ang="0">
                <a:pos x="384" y="0"/>
              </a:cxn>
            </a:cxnLst>
            <a:rect l="0" t="0" r="r" b="b"/>
            <a:pathLst>
              <a:path w="384" h="1200">
                <a:moveTo>
                  <a:pt x="384" y="0"/>
                </a:moveTo>
                <a:cubicBezTo>
                  <a:pt x="384" y="0"/>
                  <a:pt x="192" y="0"/>
                  <a:pt x="0" y="0"/>
                </a:cubicBezTo>
                <a:cubicBezTo>
                  <a:pt x="181" y="208"/>
                  <a:pt x="379" y="736"/>
                  <a:pt x="0" y="1200"/>
                </a:cubicBezTo>
                <a:cubicBezTo>
                  <a:pt x="192" y="1200"/>
                  <a:pt x="384" y="1200"/>
                  <a:pt x="384" y="1200"/>
                </a:cubicBezTo>
                <a:lnTo>
                  <a:pt x="38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0" name="Arc 68"/>
          <p:cNvSpPr>
            <a:spLocks/>
          </p:cNvSpPr>
          <p:nvPr/>
        </p:nvSpPr>
        <p:spPr bwMode="auto">
          <a:xfrm rot="18900000" flipH="1">
            <a:off x="4191794" y="4294981"/>
            <a:ext cx="2057400" cy="141288"/>
          </a:xfrm>
          <a:custGeom>
            <a:avLst/>
            <a:gdLst>
              <a:gd name="G0" fmla="+- 0 0 0"/>
              <a:gd name="G1" fmla="+- 1480 0 0"/>
              <a:gd name="G2" fmla="+- 21600 0 0"/>
              <a:gd name="T0" fmla="*/ 21549 w 21600"/>
              <a:gd name="T1" fmla="*/ 0 h 1480"/>
              <a:gd name="T2" fmla="*/ 21600 w 21600"/>
              <a:gd name="T3" fmla="*/ 1480 h 1480"/>
              <a:gd name="T4" fmla="*/ 0 w 21600"/>
              <a:gd name="T5" fmla="*/ 148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80" fill="none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</a:path>
              <a:path w="21600" h="1480" stroke="0" extrusionOk="0">
                <a:moveTo>
                  <a:pt x="21549" y="-1"/>
                </a:moveTo>
                <a:cubicBezTo>
                  <a:pt x="21583" y="492"/>
                  <a:pt x="21600" y="986"/>
                  <a:pt x="21600" y="1480"/>
                </a:cubicBezTo>
                <a:lnTo>
                  <a:pt x="0" y="148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1" name="Arc 69"/>
          <p:cNvSpPr>
            <a:spLocks/>
          </p:cNvSpPr>
          <p:nvPr/>
        </p:nvSpPr>
        <p:spPr bwMode="auto">
          <a:xfrm rot="18900000" flipH="1">
            <a:off x="5353050" y="3421063"/>
            <a:ext cx="533400" cy="533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2" name="Arc 70"/>
          <p:cNvSpPr>
            <a:spLocks/>
          </p:cNvSpPr>
          <p:nvPr/>
        </p:nvSpPr>
        <p:spPr bwMode="auto">
          <a:xfrm rot="18900000" flipH="1">
            <a:off x="5168900" y="3344863"/>
            <a:ext cx="685800" cy="685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3" name="Arc 71"/>
          <p:cNvSpPr>
            <a:spLocks/>
          </p:cNvSpPr>
          <p:nvPr/>
        </p:nvSpPr>
        <p:spPr bwMode="auto">
          <a:xfrm rot="18900000" flipH="1">
            <a:off x="4984750" y="3268663"/>
            <a:ext cx="838200" cy="838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4" name="Arc 72"/>
          <p:cNvSpPr>
            <a:spLocks/>
          </p:cNvSpPr>
          <p:nvPr/>
        </p:nvSpPr>
        <p:spPr bwMode="auto">
          <a:xfrm rot="18900000" flipH="1">
            <a:off x="4800600" y="3192463"/>
            <a:ext cx="990600" cy="990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5" name="Arc 73"/>
          <p:cNvSpPr>
            <a:spLocks/>
          </p:cNvSpPr>
          <p:nvPr/>
        </p:nvSpPr>
        <p:spPr bwMode="auto">
          <a:xfrm rot="18900000" flipH="1">
            <a:off x="4616450" y="3116263"/>
            <a:ext cx="1143000" cy="1143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6" name="Arc 74"/>
          <p:cNvSpPr>
            <a:spLocks/>
          </p:cNvSpPr>
          <p:nvPr/>
        </p:nvSpPr>
        <p:spPr bwMode="auto">
          <a:xfrm rot="18900000" flipH="1">
            <a:off x="4432300" y="3040063"/>
            <a:ext cx="1295400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7" name="Arc 75"/>
          <p:cNvSpPr>
            <a:spLocks/>
          </p:cNvSpPr>
          <p:nvPr/>
        </p:nvSpPr>
        <p:spPr bwMode="auto">
          <a:xfrm rot="18900000" flipH="1">
            <a:off x="4344988" y="3930650"/>
            <a:ext cx="1752600" cy="441325"/>
          </a:xfrm>
          <a:custGeom>
            <a:avLst/>
            <a:gdLst>
              <a:gd name="G0" fmla="+- 0 0 0"/>
              <a:gd name="G1" fmla="+- 5438 0 0"/>
              <a:gd name="G2" fmla="+- 21600 0 0"/>
              <a:gd name="T0" fmla="*/ 20904 w 21600"/>
              <a:gd name="T1" fmla="*/ 0 h 5438"/>
              <a:gd name="T2" fmla="*/ 21600 w 21600"/>
              <a:gd name="T3" fmla="*/ 5438 h 5438"/>
              <a:gd name="T4" fmla="*/ 0 w 21600"/>
              <a:gd name="T5" fmla="*/ 5438 h 5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5438" fill="none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</a:path>
              <a:path w="21600" h="5438" stroke="0" extrusionOk="0">
                <a:moveTo>
                  <a:pt x="20904" y="-1"/>
                </a:moveTo>
                <a:cubicBezTo>
                  <a:pt x="21366" y="1775"/>
                  <a:pt x="21600" y="3603"/>
                  <a:pt x="21600" y="5438"/>
                </a:cubicBezTo>
                <a:lnTo>
                  <a:pt x="0" y="54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8" name="Arc 76"/>
          <p:cNvSpPr>
            <a:spLocks/>
          </p:cNvSpPr>
          <p:nvPr/>
        </p:nvSpPr>
        <p:spPr bwMode="auto">
          <a:xfrm rot="18900000" flipH="1">
            <a:off x="4249738" y="2963863"/>
            <a:ext cx="1447800" cy="1447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29" name="Arc 77"/>
          <p:cNvSpPr>
            <a:spLocks/>
          </p:cNvSpPr>
          <p:nvPr/>
        </p:nvSpPr>
        <p:spPr bwMode="auto">
          <a:xfrm rot="18900000" flipH="1">
            <a:off x="4248944" y="4064794"/>
            <a:ext cx="1905000" cy="347662"/>
          </a:xfrm>
          <a:custGeom>
            <a:avLst/>
            <a:gdLst>
              <a:gd name="G0" fmla="+- 0 0 0"/>
              <a:gd name="G1" fmla="+- 3938 0 0"/>
              <a:gd name="G2" fmla="+- 21600 0 0"/>
              <a:gd name="T0" fmla="*/ 21237 w 21600"/>
              <a:gd name="T1" fmla="*/ 0 h 3938"/>
              <a:gd name="T2" fmla="*/ 21600 w 21600"/>
              <a:gd name="T3" fmla="*/ 3938 h 3938"/>
              <a:gd name="T4" fmla="*/ 0 w 21600"/>
              <a:gd name="T5" fmla="*/ 3938 h 3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938" fill="none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</a:path>
              <a:path w="21600" h="3938" stroke="0" extrusionOk="0">
                <a:moveTo>
                  <a:pt x="21237" y="-1"/>
                </a:moveTo>
                <a:cubicBezTo>
                  <a:pt x="21478" y="1298"/>
                  <a:pt x="21600" y="2616"/>
                  <a:pt x="21600" y="3938"/>
                </a:cubicBezTo>
                <a:lnTo>
                  <a:pt x="0" y="393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0" name="Arc 78"/>
          <p:cNvSpPr>
            <a:spLocks/>
          </p:cNvSpPr>
          <p:nvPr/>
        </p:nvSpPr>
        <p:spPr bwMode="auto">
          <a:xfrm rot="18900000" flipH="1">
            <a:off x="4065588" y="2887663"/>
            <a:ext cx="1600200" cy="1600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7" name="Arc 85"/>
          <p:cNvSpPr>
            <a:spLocks/>
          </p:cNvSpPr>
          <p:nvPr/>
        </p:nvSpPr>
        <p:spPr bwMode="auto">
          <a:xfrm rot="2700000">
            <a:off x="3448050" y="2132013"/>
            <a:ext cx="523875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5493"/>
              <a:gd name="T1" fmla="*/ 0 h 21600"/>
              <a:gd name="T2" fmla="*/ 5493 w 5493"/>
              <a:gd name="T3" fmla="*/ 711 h 21600"/>
              <a:gd name="T4" fmla="*/ 0 w 54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93" h="21600" fill="none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</a:path>
              <a:path w="5493" h="21600" stroke="0" extrusionOk="0">
                <a:moveTo>
                  <a:pt x="-1" y="0"/>
                </a:moveTo>
                <a:cubicBezTo>
                  <a:pt x="1853" y="0"/>
                  <a:pt x="3700" y="238"/>
                  <a:pt x="5493" y="71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8" name="Arc 86"/>
          <p:cNvSpPr>
            <a:spLocks/>
          </p:cNvSpPr>
          <p:nvPr/>
        </p:nvSpPr>
        <p:spPr bwMode="auto">
          <a:xfrm rot="18900000" flipH="1">
            <a:off x="5133975" y="1987550"/>
            <a:ext cx="158750" cy="2057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673"/>
              <a:gd name="T1" fmla="*/ 0 h 21600"/>
              <a:gd name="T2" fmla="*/ 1673 w 1673"/>
              <a:gd name="T3" fmla="*/ 65 h 21600"/>
              <a:gd name="T4" fmla="*/ 0 w 16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73" h="21600" fill="none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</a:path>
              <a:path w="1673" h="21600" stroke="0" extrusionOk="0">
                <a:moveTo>
                  <a:pt x="-1" y="0"/>
                </a:moveTo>
                <a:cubicBezTo>
                  <a:pt x="558" y="0"/>
                  <a:pt x="1116" y="21"/>
                  <a:pt x="1673" y="64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9" name="Arc 87"/>
          <p:cNvSpPr>
            <a:spLocks/>
          </p:cNvSpPr>
          <p:nvPr/>
        </p:nvSpPr>
        <p:spPr bwMode="auto">
          <a:xfrm rot="18900000" flipH="1">
            <a:off x="5058569" y="2324894"/>
            <a:ext cx="373062" cy="17526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4603"/>
              <a:gd name="T1" fmla="*/ 0 h 21600"/>
              <a:gd name="T2" fmla="*/ 4603 w 4603"/>
              <a:gd name="T3" fmla="*/ 497 h 21600"/>
              <a:gd name="T4" fmla="*/ 0 w 460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03" h="21600" fill="none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</a:path>
              <a:path w="4603" h="21600" stroke="0" extrusionOk="0">
                <a:moveTo>
                  <a:pt x="-1" y="0"/>
                </a:moveTo>
                <a:cubicBezTo>
                  <a:pt x="1547" y="0"/>
                  <a:pt x="3090" y="166"/>
                  <a:pt x="4603" y="49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0" name="Arc 88"/>
          <p:cNvSpPr>
            <a:spLocks/>
          </p:cNvSpPr>
          <p:nvPr/>
        </p:nvSpPr>
        <p:spPr bwMode="auto">
          <a:xfrm rot="18900000" flipH="1">
            <a:off x="5153819" y="2132807"/>
            <a:ext cx="198437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255"/>
              <a:gd name="T1" fmla="*/ 0 h 21600"/>
              <a:gd name="T2" fmla="*/ 2255 w 2255"/>
              <a:gd name="T3" fmla="*/ 119 h 21600"/>
              <a:gd name="T4" fmla="*/ 0 w 2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5" h="21600" fill="none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</a:path>
              <a:path w="2255" h="21600" stroke="0" extrusionOk="0">
                <a:moveTo>
                  <a:pt x="-1" y="0"/>
                </a:moveTo>
                <a:cubicBezTo>
                  <a:pt x="753" y="0"/>
                  <a:pt x="1505" y="39"/>
                  <a:pt x="2255" y="118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35" name="Freeform 83"/>
          <p:cNvSpPr>
            <a:spLocks/>
          </p:cNvSpPr>
          <p:nvPr/>
        </p:nvSpPr>
        <p:spPr bwMode="auto">
          <a:xfrm flipH="1">
            <a:off x="4351338" y="2125663"/>
            <a:ext cx="573087" cy="31242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2" name="Freeform 90"/>
          <p:cNvSpPr>
            <a:spLocks/>
          </p:cNvSpPr>
          <p:nvPr/>
        </p:nvSpPr>
        <p:spPr bwMode="auto">
          <a:xfrm>
            <a:off x="1404938" y="2651125"/>
            <a:ext cx="5757862" cy="1905000"/>
          </a:xfrm>
          <a:custGeom>
            <a:avLst/>
            <a:gdLst/>
            <a:ahLst/>
            <a:cxnLst>
              <a:cxn ang="0">
                <a:pos x="0" y="378"/>
              </a:cxn>
              <a:cxn ang="0">
                <a:pos x="1269" y="378"/>
              </a:cxn>
              <a:cxn ang="0">
                <a:pos x="1381" y="352"/>
              </a:cxn>
              <a:cxn ang="0">
                <a:pos x="1867" y="16"/>
              </a:cxn>
              <a:cxn ang="0">
                <a:pos x="2032" y="0"/>
              </a:cxn>
              <a:cxn ang="0">
                <a:pos x="3627" y="1200"/>
              </a:cxn>
            </a:cxnLst>
            <a:rect l="0" t="0" r="r" b="b"/>
            <a:pathLst>
              <a:path w="3627" h="1200">
                <a:moveTo>
                  <a:pt x="0" y="378"/>
                </a:moveTo>
                <a:lnTo>
                  <a:pt x="1269" y="378"/>
                </a:lnTo>
                <a:lnTo>
                  <a:pt x="1381" y="352"/>
                </a:lnTo>
                <a:lnTo>
                  <a:pt x="1867" y="16"/>
                </a:lnTo>
                <a:lnTo>
                  <a:pt x="2032" y="0"/>
                </a:lnTo>
                <a:lnTo>
                  <a:pt x="3627" y="12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3" name="Arc 91"/>
          <p:cNvSpPr>
            <a:spLocks/>
          </p:cNvSpPr>
          <p:nvPr/>
        </p:nvSpPr>
        <p:spPr bwMode="auto">
          <a:xfrm rot="18900000" flipV="1">
            <a:off x="6071394" y="3499644"/>
            <a:ext cx="382588" cy="3683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4" name="Arc 92"/>
          <p:cNvSpPr>
            <a:spLocks/>
          </p:cNvSpPr>
          <p:nvPr/>
        </p:nvSpPr>
        <p:spPr bwMode="auto">
          <a:xfrm rot="18900000" flipV="1">
            <a:off x="6041231" y="3577432"/>
            <a:ext cx="231775" cy="2143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5" name="Arc 93"/>
          <p:cNvSpPr>
            <a:spLocks/>
          </p:cNvSpPr>
          <p:nvPr/>
        </p:nvSpPr>
        <p:spPr bwMode="auto">
          <a:xfrm rot="18900000" flipV="1">
            <a:off x="6016625" y="3651250"/>
            <a:ext cx="80963" cy="809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6" name="Arc 94"/>
          <p:cNvSpPr>
            <a:spLocks/>
          </p:cNvSpPr>
          <p:nvPr/>
        </p:nvSpPr>
        <p:spPr bwMode="auto">
          <a:xfrm rot="18900000" flipH="1">
            <a:off x="5888038" y="3646488"/>
            <a:ext cx="93662" cy="93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7" name="Arc 95"/>
          <p:cNvSpPr>
            <a:spLocks/>
          </p:cNvSpPr>
          <p:nvPr/>
        </p:nvSpPr>
        <p:spPr bwMode="auto">
          <a:xfrm rot="18900000" flipH="1">
            <a:off x="5705475" y="3570288"/>
            <a:ext cx="247650" cy="2476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48" name="Arc 96"/>
          <p:cNvSpPr>
            <a:spLocks/>
          </p:cNvSpPr>
          <p:nvPr/>
        </p:nvSpPr>
        <p:spPr bwMode="auto">
          <a:xfrm rot="18900000" flipH="1">
            <a:off x="5519738" y="3495675"/>
            <a:ext cx="401638" cy="40163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0" name="Arc 98"/>
          <p:cNvSpPr>
            <a:spLocks/>
          </p:cNvSpPr>
          <p:nvPr/>
        </p:nvSpPr>
        <p:spPr bwMode="auto">
          <a:xfrm rot="18900000" flipV="1">
            <a:off x="6223794" y="3117056"/>
            <a:ext cx="1143000" cy="11382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1" name="Arc 99"/>
          <p:cNvSpPr>
            <a:spLocks/>
          </p:cNvSpPr>
          <p:nvPr/>
        </p:nvSpPr>
        <p:spPr bwMode="auto">
          <a:xfrm rot="18900000" flipV="1">
            <a:off x="6174582" y="3229768"/>
            <a:ext cx="914400" cy="9128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2" name="Arc 100"/>
          <p:cNvSpPr>
            <a:spLocks/>
          </p:cNvSpPr>
          <p:nvPr/>
        </p:nvSpPr>
        <p:spPr bwMode="auto">
          <a:xfrm rot="18900000" flipV="1">
            <a:off x="6125369" y="3344069"/>
            <a:ext cx="685800" cy="6873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3" name="Arc 101"/>
          <p:cNvSpPr>
            <a:spLocks/>
          </p:cNvSpPr>
          <p:nvPr/>
        </p:nvSpPr>
        <p:spPr bwMode="auto">
          <a:xfrm rot="18900000" flipV="1">
            <a:off x="6092032" y="3420268"/>
            <a:ext cx="533400" cy="5381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5" name="Freeform 103"/>
          <p:cNvSpPr>
            <a:spLocks/>
          </p:cNvSpPr>
          <p:nvPr/>
        </p:nvSpPr>
        <p:spPr bwMode="auto">
          <a:xfrm>
            <a:off x="1398588" y="3371850"/>
            <a:ext cx="6034087" cy="600075"/>
          </a:xfrm>
          <a:custGeom>
            <a:avLst/>
            <a:gdLst/>
            <a:ahLst/>
            <a:cxnLst>
              <a:cxn ang="0">
                <a:pos x="0" y="271"/>
              </a:cxn>
              <a:cxn ang="0">
                <a:pos x="1269" y="271"/>
              </a:cxn>
              <a:cxn ang="0">
                <a:pos x="1381" y="279"/>
              </a:cxn>
              <a:cxn ang="0">
                <a:pos x="1867" y="374"/>
              </a:cxn>
              <a:cxn ang="0">
                <a:pos x="2095" y="378"/>
              </a:cxn>
              <a:cxn ang="0">
                <a:pos x="3801" y="0"/>
              </a:cxn>
            </a:cxnLst>
            <a:rect l="0" t="0" r="r" b="b"/>
            <a:pathLst>
              <a:path w="3801" h="378">
                <a:moveTo>
                  <a:pt x="0" y="271"/>
                </a:moveTo>
                <a:lnTo>
                  <a:pt x="1269" y="271"/>
                </a:lnTo>
                <a:lnTo>
                  <a:pt x="1381" y="279"/>
                </a:lnTo>
                <a:lnTo>
                  <a:pt x="1867" y="374"/>
                </a:lnTo>
                <a:lnTo>
                  <a:pt x="2095" y="378"/>
                </a:lnTo>
                <a:lnTo>
                  <a:pt x="380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6" name="Line 104"/>
          <p:cNvSpPr>
            <a:spLocks noChangeShapeType="1"/>
          </p:cNvSpPr>
          <p:nvPr/>
        </p:nvSpPr>
        <p:spPr bwMode="auto">
          <a:xfrm>
            <a:off x="1616075" y="3251200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257" name="Line 105"/>
          <p:cNvSpPr>
            <a:spLocks noChangeShapeType="1"/>
          </p:cNvSpPr>
          <p:nvPr/>
        </p:nvSpPr>
        <p:spPr bwMode="auto">
          <a:xfrm>
            <a:off x="1616075" y="3802063"/>
            <a:ext cx="10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3149600" y="2854325"/>
            <a:ext cx="2776538" cy="3657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677863"/>
          </a:xfrm>
        </p:spPr>
        <p:txBody>
          <a:bodyPr/>
          <a:lstStyle/>
          <a:p>
            <a:r>
              <a:rPr lang="en-US"/>
              <a:t>Light travels more slowly in matter</a:t>
            </a:r>
          </a:p>
        </p:txBody>
      </p:sp>
      <p:pic>
        <p:nvPicPr>
          <p:cNvPr id="3591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7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98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8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0225" y="3779838"/>
            <a:ext cx="2925763" cy="1808162"/>
          </a:xfrm>
          <a:prstGeom prst="rect">
            <a:avLst/>
          </a:prstGeom>
          <a:noFill/>
        </p:spPr>
      </p:pic>
      <p:sp>
        <p:nvSpPr>
          <p:cNvPr id="35919" name="Rectangle 79"/>
          <p:cNvSpPr>
            <a:spLocks noChangeArrowheads="1"/>
          </p:cNvSpPr>
          <p:nvPr/>
        </p:nvSpPr>
        <p:spPr bwMode="auto">
          <a:xfrm>
            <a:off x="15065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130675" y="3030538"/>
            <a:ext cx="7302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&gt; 1</a:t>
            </a:r>
          </a:p>
        </p:txBody>
      </p:sp>
      <p:sp>
        <p:nvSpPr>
          <p:cNvPr id="35921" name="Rectangle 81"/>
          <p:cNvSpPr>
            <a:spLocks noChangeArrowheads="1"/>
          </p:cNvSpPr>
          <p:nvPr/>
        </p:nvSpPr>
        <p:spPr bwMode="auto">
          <a:xfrm>
            <a:off x="65611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8212138" y="4673600"/>
            <a:ext cx="627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AutoShape 83"/>
          <p:cNvSpPr>
            <a:spLocks noChangeArrowheads="1"/>
          </p:cNvSpPr>
          <p:nvPr/>
        </p:nvSpPr>
        <p:spPr bwMode="auto">
          <a:xfrm>
            <a:off x="3856038" y="1576388"/>
            <a:ext cx="1427162" cy="6016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Chalkboard" charset="0"/>
              </a:rPr>
              <a:t>v = c/n</a:t>
            </a: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757238" y="1039813"/>
            <a:ext cx="763111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The speed ratio is the </a:t>
            </a:r>
            <a:r>
              <a:rPr lang="en-US" sz="2800" b="1" i="1">
                <a:solidFill>
                  <a:srgbClr val="FF0000"/>
                </a:solidFill>
                <a:latin typeface="Chalkboard" charset="0"/>
              </a:rPr>
              <a:t>Index of Refraction, 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halkboard"/>
        <a:ea typeface=""/>
        <a:cs typeface=""/>
      </a:majorFont>
      <a:minorFont>
        <a:latin typeface="Chalkbo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9133</TotalTime>
  <Words>1484</Words>
  <Application>Microsoft Office PowerPoint</Application>
  <PresentationFormat>On-screen Show (4:3)</PresentationFormat>
  <Paragraphs>586</Paragraphs>
  <Slides>58</Slides>
  <Notes>58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Blank Presentation</vt:lpstr>
      <vt:lpstr>Equation</vt:lpstr>
      <vt:lpstr>Slide 1</vt:lpstr>
      <vt:lpstr>Slide 2</vt:lpstr>
      <vt:lpstr>Slide 3</vt:lpstr>
      <vt:lpstr>Major Imaging Functions of the Microscope</vt:lpstr>
      <vt:lpstr>Slide 5</vt:lpstr>
      <vt:lpstr>Electromagnetic Waves</vt:lpstr>
      <vt:lpstr>Waves vs. Photons vs. Rays</vt:lpstr>
      <vt:lpstr>Rays are perpendicular to wavefronts</vt:lpstr>
      <vt:lpstr>Light travels more slowly in matter</vt:lpstr>
      <vt:lpstr>Refractive Index Examples</vt:lpstr>
      <vt:lpstr>Refraction  by an Interface</vt:lpstr>
      <vt:lpstr>Which Direction?</vt:lpstr>
      <vt:lpstr>Lenses work by refraction</vt:lpstr>
      <vt:lpstr>Ray Tracing Rules of Thumb (for thin ideal lenses)</vt:lpstr>
      <vt:lpstr>Imaging</vt:lpstr>
      <vt:lpstr>Real and virtual images</vt:lpstr>
      <vt:lpstr>Finite vs. Infinite Conjugate Imaging</vt:lpstr>
      <vt:lpstr>Back focal plane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 Eyepieces (Oculars)</vt:lpstr>
      <vt:lpstr>Trans-illumination Microscope</vt:lpstr>
      <vt:lpstr>Köhler Illumination</vt:lpstr>
      <vt:lpstr>Conjugate Planes in A Research Microscope</vt:lpstr>
      <vt:lpstr>Slide 29</vt:lpstr>
      <vt:lpstr>By far the most important part: the Objective Lens</vt:lpstr>
      <vt:lpstr>Working Distance</vt:lpstr>
      <vt:lpstr>The focal length of a lens depends on the refractive index…</vt:lpstr>
      <vt:lpstr>… and the refractive index depends on the wavelength (“dispersion”)</vt:lpstr>
      <vt:lpstr> Chromatic aberration</vt:lpstr>
      <vt:lpstr>Dispersion vs. refractive index of different glass types</vt:lpstr>
      <vt:lpstr>Achromatic Lenses</vt:lpstr>
      <vt:lpstr>Achromats and Apochromats</vt:lpstr>
      <vt:lpstr>Correction  classes of objectives</vt:lpstr>
      <vt:lpstr>Curvature of Field</vt:lpstr>
      <vt:lpstr>Plan objectives</vt:lpstr>
      <vt:lpstr>Putting one brand of objectives onto another brand of microscope?</vt:lpstr>
      <vt:lpstr>Lateral chromatic aberration (= LCA, lateral color, chromatic difference of magnification)</vt:lpstr>
      <vt:lpstr>Interference</vt:lpstr>
      <vt:lpstr>Diffraction by a periodic structure (grating)</vt:lpstr>
      <vt:lpstr>Diffraction by a periodic structure (grating)</vt:lpstr>
      <vt:lpstr>Diffraction by an aperture</vt:lpstr>
      <vt:lpstr>Diffraction by an aperture</vt:lpstr>
      <vt:lpstr>The Airy Pattern</vt:lpstr>
      <vt:lpstr>Aperture and Resolution</vt:lpstr>
      <vt:lpstr>Aperture and Resolution</vt:lpstr>
      <vt:lpstr>Aperture and Resolution</vt:lpstr>
      <vt:lpstr>Aperture and Resolution</vt:lpstr>
      <vt:lpstr>Numerical Aperture</vt:lpstr>
      <vt:lpstr>Numerical Aperture</vt:lpstr>
      <vt:lpstr>Numerical Aperture</vt:lpstr>
      <vt:lpstr>Immersion Objectives</vt:lpstr>
      <vt:lpstr>Objective Types</vt:lpstr>
      <vt:lpstr>Further reading</vt:lpstr>
    </vt:vector>
  </TitlesOfParts>
  <Company>University of California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190</cp:revision>
  <dcterms:created xsi:type="dcterms:W3CDTF">2007-03-29T16:42:57Z</dcterms:created>
  <dcterms:modified xsi:type="dcterms:W3CDTF">2010-04-02T22:29:08Z</dcterms:modified>
</cp:coreProperties>
</file>